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78" r:id="rId2"/>
    <p:sldId id="290" r:id="rId3"/>
    <p:sldId id="289" r:id="rId4"/>
    <p:sldId id="291" r:id="rId5"/>
    <p:sldId id="288" r:id="rId6"/>
    <p:sldId id="292" r:id="rId7"/>
    <p:sldId id="262" r:id="rId8"/>
    <p:sldId id="264" r:id="rId9"/>
    <p:sldId id="274" r:id="rId10"/>
    <p:sldId id="272" r:id="rId11"/>
    <p:sldId id="273" r:id="rId12"/>
    <p:sldId id="277" r:id="rId13"/>
    <p:sldId id="293" r:id="rId14"/>
    <p:sldId id="261" r:id="rId15"/>
    <p:sldId id="271" r:id="rId16"/>
    <p:sldId id="296" r:id="rId17"/>
    <p:sldId id="294" r:id="rId18"/>
    <p:sldId id="295" r:id="rId19"/>
    <p:sldId id="298" r:id="rId20"/>
    <p:sldId id="284" r:id="rId21"/>
    <p:sldId id="282" r:id="rId22"/>
    <p:sldId id="299" r:id="rId23"/>
    <p:sldId id="268" r:id="rId24"/>
    <p:sldId id="300" r:id="rId25"/>
    <p:sldId id="275" r:id="rId26"/>
    <p:sldId id="276" r:id="rId27"/>
  </p:sldIdLst>
  <p:sldSz cx="18288000" cy="10287000"/>
  <p:notesSz cx="6858000" cy="9144000"/>
  <p:embeddedFontLst>
    <p:embeddedFont>
      <p:font typeface="Bebas Neue Cyrillic" panose="020B0604020202020204" charset="0"/>
      <p:regular r:id="rId29"/>
    </p:embeddedFont>
    <p:embeddedFont>
      <p:font typeface="Poppins" panose="020B0604020202020204" charset="0"/>
      <p:regular r:id="rId30"/>
    </p:embeddedFont>
    <p:embeddedFont>
      <p:font typeface="Open Sauce Bold" panose="020B0604020202020204" charset="0"/>
      <p:regular r:id="rId31"/>
    </p:embeddedFont>
    <p:embeddedFont>
      <p:font typeface="Cooper Black" panose="0208090404030B020404" pitchFamily="18" charset="0"/>
      <p:regular r:id="rId32"/>
    </p:embeddedFont>
    <p:embeddedFont>
      <p:font typeface="Montserrat Bold Italics" panose="020B0604020202020204" charset="0"/>
      <p:regular r:id="rId33"/>
    </p:embeddedFont>
    <p:embeddedFont>
      <p:font typeface="Montserrat Classic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nter Bold" panose="020B0604020202020204" charset="0"/>
      <p:regular r:id="rId39"/>
    </p:embeddedFont>
    <p:embeddedFont>
      <p:font typeface="Inter" panose="020B0604020202020204" charset="0"/>
      <p:regular r:id="rId40"/>
    </p:embeddedFont>
    <p:embeddedFont>
      <p:font typeface="Caladea Bold" panose="020B0604020202020204" charset="0"/>
      <p:regular r:id="rId41"/>
    </p:embeddedFont>
    <p:embeddedFont>
      <p:font typeface="Arial Rounded MT Bold" panose="020F0704030504030204" pitchFamily="34" charset="0"/>
      <p:regular r:id="rId42"/>
    </p:embeddedFont>
    <p:embeddedFont>
      <p:font typeface="Montserrat" panose="020B0604020202020204" charset="0"/>
      <p:regular r:id="rId43"/>
    </p:embeddedFont>
    <p:embeddedFont>
      <p:font typeface="League Spartan" panose="020B0604020202020204" charset="0"/>
      <p:regular r:id="rId44"/>
    </p:embeddedFont>
    <p:embeddedFont>
      <p:font typeface="Open Sauce" panose="020B0604020202020204" charset="0"/>
      <p:regular r:id="rId45"/>
    </p:embeddedFont>
    <p:embeddedFont>
      <p:font typeface="Segoe UI Black" panose="020B0A02040204020203" pitchFamily="34" charset="0"/>
      <p:bold r:id="rId46"/>
      <p:boldItalic r:id="rId47"/>
    </p:embeddedFont>
    <p:embeddedFont>
      <p:font typeface="Montserrat Classic Bold" panose="020B0604020202020204" charset="0"/>
      <p:regular r:id="rId48"/>
    </p:embeddedFont>
    <p:embeddedFont>
      <p:font typeface="Poppins Bold" panose="020B0604020202020204" charset="0"/>
      <p:regular r:id="rId49"/>
    </p:embeddedFont>
    <p:embeddedFont>
      <p:font typeface="Hero" panose="020B0604020202020204" charset="0"/>
      <p:regular r:id="rId50"/>
    </p:embeddedFont>
    <p:embeddedFont>
      <p:font typeface="Montserrat Ultra-Bold" panose="020B0604020202020204" charset="0"/>
      <p:regular r:id="rId51"/>
    </p:embeddedFont>
    <p:embeddedFont>
      <p:font typeface="DM Sans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E48"/>
    <a:srgbClr val="366E3B"/>
    <a:srgbClr val="396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 autoAdjust="0"/>
    <p:restoredTop sz="94622" autoAdjust="0"/>
  </p:normalViewPr>
  <p:slideViewPr>
    <p:cSldViewPr>
      <p:cViewPr varScale="1">
        <p:scale>
          <a:sx n="47" d="100"/>
          <a:sy n="47" d="100"/>
        </p:scale>
        <p:origin x="84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25751-7822-43C5-A867-636D78CB8B80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1C607-A4EC-48A2-BDB3-41005FCA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857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C607-A4EC-48A2-BDB3-41005FCACF0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709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C607-A4EC-48A2-BDB3-41005FCACF0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11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C607-A4EC-48A2-BDB3-41005FCACF0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98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C607-A4EC-48A2-BDB3-41005FCACF0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44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7.svg"/><Relationship Id="rId7" Type="http://schemas.openxmlformats.org/officeDocument/2006/relationships/image" Target="../media/image20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9.sv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7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jf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sv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185.sv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svg"/><Relationship Id="rId68" Type="http://schemas.openxmlformats.org/officeDocument/2006/relationships/image" Target="../media/image36.png"/><Relationship Id="rId7" Type="http://schemas.openxmlformats.org/officeDocument/2006/relationships/image" Target="../media/image25.svg"/><Relationship Id="rId67" Type="http://schemas.openxmlformats.org/officeDocument/2006/relationships/image" Target="../media/image8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4.png"/><Relationship Id="rId66" Type="http://schemas.openxmlformats.org/officeDocument/2006/relationships/image" Target="../media/image35.png"/><Relationship Id="rId45" Type="http://schemas.openxmlformats.org/officeDocument/2006/relationships/image" Target="../media/image124.svg"/><Relationship Id="rId10" Type="http://schemas.openxmlformats.org/officeDocument/2006/relationships/image" Target="../media/image84.svg"/><Relationship Id="rId65" Type="http://schemas.openxmlformats.org/officeDocument/2006/relationships/image" Target="../media/image144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5.sv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2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5.sv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24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43.sv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2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89" Type="http://schemas.openxmlformats.org/officeDocument/2006/relationships/image" Target="../media/image168.svg"/><Relationship Id="rId2" Type="http://schemas.openxmlformats.org/officeDocument/2006/relationships/notesSlide" Target="../notesSlides/notesSlide3.xml"/><Relationship Id="rId91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79" Type="http://schemas.openxmlformats.org/officeDocument/2006/relationships/image" Target="../media/image158.svg"/><Relationship Id="rId90" Type="http://schemas.openxmlformats.org/officeDocument/2006/relationships/image" Target="../media/image17.png"/><Relationship Id="rId81" Type="http://schemas.openxmlformats.org/officeDocument/2006/relationships/image" Target="../media/image16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svg"/><Relationship Id="rId3" Type="http://schemas.openxmlformats.org/officeDocument/2006/relationships/image" Target="../media/image7.svg"/><Relationship Id="rId7" Type="http://schemas.openxmlformats.org/officeDocument/2006/relationships/image" Target="../media/image7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1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7" Type="http://schemas.openxmlformats.org/officeDocument/2006/relationships/image" Target="../media/image182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80.sv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72" Type="http://schemas.openxmlformats.org/officeDocument/2006/relationships/image" Target="../media/image5.jpeg"/><Relationship Id="rId3" Type="http://schemas.openxmlformats.org/officeDocument/2006/relationships/image" Target="../media/image9.png"/><Relationship Id="rId76" Type="http://schemas.openxmlformats.org/officeDocument/2006/relationships/image" Target="../media/image213.svg"/><Relationship Id="rId7" Type="http://schemas.openxmlformats.org/officeDocument/2006/relationships/image" Target="../media/image11.png"/><Relationship Id="rId17" Type="http://schemas.openxmlformats.org/officeDocument/2006/relationships/image" Target="../media/image14.png"/><Relationship Id="rId71" Type="http://schemas.openxmlformats.org/officeDocument/2006/relationships/image" Target="../media/image150.svg"/><Relationship Id="rId2" Type="http://schemas.openxmlformats.org/officeDocument/2006/relationships/image" Target="../media/image6.jpeg"/><Relationship Id="rId16" Type="http://schemas.openxmlformats.org/officeDocument/2006/relationships/image" Target="../media/image7.svg"/><Relationship Id="rId7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74" Type="http://schemas.openxmlformats.org/officeDocument/2006/relationships/image" Target="../media/image189.svg"/><Relationship Id="rId5" Type="http://schemas.openxmlformats.org/officeDocument/2006/relationships/image" Target="../media/image10.png"/><Relationship Id="rId15" Type="http://schemas.openxmlformats.org/officeDocument/2006/relationships/image" Target="../media/image13.png"/><Relationship Id="rId82" Type="http://schemas.openxmlformats.org/officeDocument/2006/relationships/image" Target="../media/image18.png"/><Relationship Id="rId49" Type="http://schemas.openxmlformats.org/officeDocument/2006/relationships/image" Target="../media/image128.svg"/><Relationship Id="rId73" Type="http://schemas.openxmlformats.org/officeDocument/2006/relationships/image" Target="../media/image15.png"/><Relationship Id="rId81" Type="http://schemas.openxmlformats.org/officeDocument/2006/relationships/image" Target="../media/image160.svg"/><Relationship Id="rId4" Type="http://schemas.openxmlformats.org/officeDocument/2006/relationships/image" Target="../media/image34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Relationship Id="rId77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4324902" y="1469072"/>
            <a:ext cx="4879847" cy="15755995"/>
          </a:xfrm>
          <a:custGeom>
            <a:avLst/>
            <a:gdLst/>
            <a:ahLst/>
            <a:cxnLst/>
            <a:rect l="l" t="t" r="r" b="b"/>
            <a:pathLst>
              <a:path w="4879847" h="15755995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8992690" y="1539949"/>
            <a:ext cx="9336114" cy="9336114"/>
          </a:xfrm>
          <a:custGeom>
            <a:avLst/>
            <a:gdLst/>
            <a:ahLst/>
            <a:cxnLst/>
            <a:rect l="l" t="t" r="r" b="b"/>
            <a:pathLst>
              <a:path w="9336114" h="9336114">
                <a:moveTo>
                  <a:pt x="0" y="0"/>
                </a:moveTo>
                <a:lnTo>
                  <a:pt x="9336113" y="0"/>
                </a:lnTo>
                <a:lnTo>
                  <a:pt x="9336113" y="9336114"/>
                </a:lnTo>
                <a:lnTo>
                  <a:pt x="0" y="9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863530" y="4580504"/>
            <a:ext cx="135261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spc="427" dirty="0" err="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</a:t>
            </a:r>
            <a:r>
              <a:rPr lang="en-US" sz="3600" b="1" spc="427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ne</a:t>
            </a:r>
            <a:r>
              <a:rPr lang="en-US" sz="3600" b="1" spc="427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3600" b="1" spc="427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approche</a:t>
            </a:r>
            <a:r>
              <a:rPr lang="en-US" sz="3600" b="1" spc="427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3600" b="1" spc="427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unifiée</a:t>
            </a:r>
            <a:r>
              <a:rPr lang="en-US" sz="3600" b="1" spc="427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et </a:t>
            </a:r>
            <a:r>
              <a:rPr lang="en-US" sz="3600" b="1" spc="427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moderne</a:t>
            </a:r>
            <a:r>
              <a:rPr lang="en-US" sz="3600" b="1" spc="427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pour </a:t>
            </a:r>
            <a:r>
              <a:rPr lang="en-US" sz="3600" b="1" spc="427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une</a:t>
            </a:r>
            <a:r>
              <a:rPr lang="en-US" sz="3600" b="1" spc="427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3600" b="1" spc="427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gestion</a:t>
            </a:r>
            <a:r>
              <a:rPr lang="en-US" sz="3600" b="1" spc="427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plus </a:t>
            </a:r>
            <a:r>
              <a:rPr lang="en-US" sz="3600" b="1" spc="427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fluide</a:t>
            </a:r>
            <a:r>
              <a:rPr lang="en-US" sz="3600" b="1" spc="427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des </a:t>
            </a:r>
            <a:r>
              <a:rPr lang="en-US" sz="3600" b="1" spc="427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éléctions</a:t>
            </a:r>
            <a:r>
              <a:rPr lang="en-US" sz="3600" b="1" spc="427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3600" b="1" spc="427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populaires</a:t>
            </a:r>
            <a:endParaRPr lang="en-US" sz="3600" b="1" spc="427" dirty="0">
              <a:solidFill>
                <a:srgbClr val="2A2E3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5" name="Freeform 5"/>
          <p:cNvSpPr/>
          <p:nvPr/>
        </p:nvSpPr>
        <p:spPr>
          <a:xfrm rot="2700000">
            <a:off x="521329" y="-3317944"/>
            <a:ext cx="2336254" cy="7543272"/>
          </a:xfrm>
          <a:custGeom>
            <a:avLst/>
            <a:gdLst/>
            <a:ahLst/>
            <a:cxnLst/>
            <a:rect l="l" t="t" r="r" b="b"/>
            <a:pathLst>
              <a:path w="2336254" h="7543272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525794" t="-40822" b="-52994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-434583" y="-78920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995907" y="8331797"/>
            <a:ext cx="3470343" cy="1532928"/>
            <a:chOff x="27440" y="171156"/>
            <a:chExt cx="1351889" cy="238667"/>
          </a:xfrm>
        </p:grpSpPr>
        <p:sp>
          <p:nvSpPr>
            <p:cNvPr id="9" name="Freeform 9"/>
            <p:cNvSpPr/>
            <p:nvPr/>
          </p:nvSpPr>
          <p:spPr>
            <a:xfrm>
              <a:off x="38485" y="175581"/>
              <a:ext cx="1340844" cy="191042"/>
            </a:xfrm>
            <a:custGeom>
              <a:avLst/>
              <a:gdLst/>
              <a:ahLst/>
              <a:cxnLst/>
              <a:rect l="l" t="t" r="r" b="b"/>
              <a:pathLst>
                <a:path w="1340844" h="191042">
                  <a:moveTo>
                    <a:pt x="95521" y="0"/>
                  </a:moveTo>
                  <a:lnTo>
                    <a:pt x="1245323" y="0"/>
                  </a:lnTo>
                  <a:cubicBezTo>
                    <a:pt x="1270657" y="0"/>
                    <a:pt x="1294953" y="10064"/>
                    <a:pt x="1312867" y="27977"/>
                  </a:cubicBezTo>
                  <a:cubicBezTo>
                    <a:pt x="1330780" y="45891"/>
                    <a:pt x="1340844" y="70187"/>
                    <a:pt x="1340844" y="95521"/>
                  </a:cubicBezTo>
                  <a:lnTo>
                    <a:pt x="1340844" y="95521"/>
                  </a:lnTo>
                  <a:cubicBezTo>
                    <a:pt x="1340844" y="120854"/>
                    <a:pt x="1330780" y="145151"/>
                    <a:pt x="1312867" y="163064"/>
                  </a:cubicBezTo>
                  <a:cubicBezTo>
                    <a:pt x="1294953" y="180978"/>
                    <a:pt x="1270657" y="191042"/>
                    <a:pt x="1245323" y="191042"/>
                  </a:cubicBezTo>
                  <a:lnTo>
                    <a:pt x="95521" y="191042"/>
                  </a:lnTo>
                  <a:cubicBezTo>
                    <a:pt x="70187" y="191042"/>
                    <a:pt x="45891" y="180978"/>
                    <a:pt x="27977" y="163064"/>
                  </a:cubicBezTo>
                  <a:cubicBezTo>
                    <a:pt x="10064" y="145151"/>
                    <a:pt x="0" y="120854"/>
                    <a:pt x="0" y="95521"/>
                  </a:cubicBezTo>
                  <a:lnTo>
                    <a:pt x="0" y="95521"/>
                  </a:lnTo>
                  <a:cubicBezTo>
                    <a:pt x="0" y="70187"/>
                    <a:pt x="10064" y="45891"/>
                    <a:pt x="27977" y="27977"/>
                  </a:cubicBezTo>
                  <a:cubicBezTo>
                    <a:pt x="45891" y="10064"/>
                    <a:pt x="70187" y="0"/>
                    <a:pt x="95521" y="0"/>
                  </a:cubicBez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7440" y="171156"/>
              <a:ext cx="1340844" cy="238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sz="1600" spc="112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r-FR" sz="2800" dirty="0" smtClean="0">
                  <a:solidFill>
                    <a:schemeClr val="bg1"/>
                  </a:solidFill>
                </a:rPr>
                <a:t>©</a:t>
              </a:r>
              <a:r>
                <a:rPr lang="en-US" sz="2400" spc="112" dirty="0">
                  <a:solidFill>
                    <a:schemeClr val="bg1"/>
                  </a:solidFill>
                  <a:latin typeface="Montserrat"/>
                  <a:sym typeface="Montserrat"/>
                </a:rPr>
                <a:t> </a:t>
              </a:r>
              <a:r>
                <a:rPr lang="en-US" spc="112" dirty="0" smtClean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RAKOTONDRANAIVO</a:t>
              </a:r>
            </a:p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spc="112" dirty="0" smtClean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Alain Rico</a:t>
              </a:r>
              <a:endParaRPr lang="en-US" spc="11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 lang="en-US" sz="2500" spc="11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9364" y="2779031"/>
            <a:ext cx="1763552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b="1" spc="391" dirty="0" smtClean="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REFONTE </a:t>
            </a:r>
            <a:r>
              <a:rPr lang="en-US" sz="6000" b="1" spc="391" dirty="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DU SYSTÈME </a:t>
            </a:r>
            <a:r>
              <a:rPr lang="en-US" sz="6000" b="1" spc="391" dirty="0" smtClean="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ÉLECTORAL</a:t>
            </a:r>
            <a:endParaRPr lang="en-US" sz="6000" b="1" spc="391" dirty="0">
              <a:solidFill>
                <a:srgbClr val="4DBF38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4" name="Freeform 11"/>
          <p:cNvSpPr/>
          <p:nvPr/>
        </p:nvSpPr>
        <p:spPr>
          <a:xfrm>
            <a:off x="3119101" y="607040"/>
            <a:ext cx="5873589" cy="1644023"/>
          </a:xfrm>
          <a:custGeom>
            <a:avLst/>
            <a:gdLst/>
            <a:ahLst/>
            <a:cxnLst/>
            <a:rect l="l" t="t" r="r" b="b"/>
            <a:pathLst>
              <a:path w="5628769" h="1379480">
                <a:moveTo>
                  <a:pt x="0" y="0"/>
                </a:moveTo>
                <a:lnTo>
                  <a:pt x="5628770" y="0"/>
                </a:lnTo>
                <a:lnTo>
                  <a:pt x="5628770" y="1379480"/>
                </a:lnTo>
                <a:lnTo>
                  <a:pt x="0" y="1379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5" name="image2.jpeg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7124" y="457802"/>
            <a:ext cx="6734476" cy="194249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-60190" y="6422777"/>
            <a:ext cx="17373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74"/>
              </a:lnSpc>
            </a:pPr>
            <a:r>
              <a:rPr lang="en-US" sz="3200" spc="199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Mémoire</a:t>
            </a:r>
            <a:r>
              <a:rPr lang="en-US" sz="3200" spc="199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 </a:t>
            </a:r>
            <a:r>
              <a:rPr lang="en-US" sz="3200" spc="199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présenté</a:t>
            </a:r>
            <a:r>
              <a:rPr lang="en-US" sz="3200" spc="199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 </a:t>
            </a:r>
            <a:r>
              <a:rPr lang="en-US" sz="3200" spc="199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en</a:t>
            </a:r>
            <a:r>
              <a:rPr lang="en-US" sz="3200" spc="199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 </a:t>
            </a:r>
            <a:r>
              <a:rPr lang="en-US" sz="3200" spc="199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vue</a:t>
            </a:r>
            <a:r>
              <a:rPr lang="en-US" sz="3200" spc="199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 de </a:t>
            </a:r>
            <a:r>
              <a:rPr lang="en-US" sz="3200" spc="199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l’obtention</a:t>
            </a:r>
            <a:r>
              <a:rPr lang="en-US" sz="3200" spc="199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 de la </a:t>
            </a:r>
            <a:r>
              <a:rPr lang="en-US" sz="3200" spc="199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Licence</a:t>
            </a:r>
            <a:r>
              <a:rPr lang="en-US" sz="3200" spc="199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 </a:t>
            </a:r>
            <a:r>
              <a:rPr lang="en-US" sz="3200" spc="199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en</a:t>
            </a:r>
            <a:r>
              <a:rPr lang="en-US" sz="3200" spc="199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 </a:t>
            </a:r>
            <a:r>
              <a:rPr lang="en-US" sz="3200" spc="199" dirty="0" err="1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Informatique</a:t>
            </a:r>
            <a:endParaRPr lang="en-US" sz="3200" spc="199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474"/>
              </a:lnSpc>
            </a:pPr>
            <a:r>
              <a:rPr lang="en-US" sz="3200" spc="199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 </a:t>
            </a:r>
            <a:r>
              <a:rPr lang="en-US" sz="3200" spc="199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Option </a:t>
            </a:r>
            <a:r>
              <a:rPr lang="en-US" sz="3200" spc="199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Open Sauce"/>
                <a:cs typeface="Open Sauce"/>
                <a:sym typeface="Open Sauce"/>
              </a:rPr>
              <a:t>Développement</a:t>
            </a:r>
            <a:endParaRPr lang="en-US" sz="3200" spc="199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826990" y="-6894518"/>
            <a:ext cx="14634020" cy="18288000"/>
            <a:chOff x="0" y="0"/>
            <a:chExt cx="1416528" cy="1770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2481" cy="1770222"/>
            </a:xfrm>
            <a:custGeom>
              <a:avLst/>
              <a:gdLst/>
              <a:ahLst/>
              <a:cxnLst/>
              <a:rect l="l" t="t" r="r" b="b"/>
              <a:pathLst>
                <a:path w="1412481" h="1770222">
                  <a:moveTo>
                    <a:pt x="1160425" y="0"/>
                  </a:moveTo>
                  <a:lnTo>
                    <a:pt x="52904" y="0"/>
                  </a:lnTo>
                  <a:cubicBezTo>
                    <a:pt x="38873" y="0"/>
                    <a:pt x="25416" y="5574"/>
                    <a:pt x="15495" y="15495"/>
                  </a:cubicBezTo>
                  <a:cubicBezTo>
                    <a:pt x="5574" y="25416"/>
                    <a:pt x="0" y="38873"/>
                    <a:pt x="0" y="52904"/>
                  </a:cubicBezTo>
                  <a:lnTo>
                    <a:pt x="0" y="1717319"/>
                  </a:lnTo>
                  <a:cubicBezTo>
                    <a:pt x="0" y="1746536"/>
                    <a:pt x="23686" y="1770222"/>
                    <a:pt x="52904" y="1770222"/>
                  </a:cubicBezTo>
                  <a:lnTo>
                    <a:pt x="1160425" y="1770222"/>
                  </a:lnTo>
                  <a:cubicBezTo>
                    <a:pt x="1191384" y="1770222"/>
                    <a:pt x="1218238" y="1748835"/>
                    <a:pt x="1225166" y="1718660"/>
                  </a:cubicBezTo>
                  <a:lnTo>
                    <a:pt x="1404691" y="936673"/>
                  </a:lnTo>
                  <a:cubicBezTo>
                    <a:pt x="1412481" y="902740"/>
                    <a:pt x="1412481" y="867482"/>
                    <a:pt x="1404691" y="833549"/>
                  </a:cubicBezTo>
                  <a:lnTo>
                    <a:pt x="1225166" y="51562"/>
                  </a:lnTo>
                  <a:cubicBezTo>
                    <a:pt x="1218238" y="21388"/>
                    <a:pt x="1191384" y="0"/>
                    <a:pt x="1160425" y="0"/>
                  </a:cubicBez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02228" cy="1808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559971" y="-8091393"/>
            <a:ext cx="15168058" cy="18288000"/>
            <a:chOff x="0" y="0"/>
            <a:chExt cx="1468221" cy="1770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4317" cy="1770222"/>
            </a:xfrm>
            <a:custGeom>
              <a:avLst/>
              <a:gdLst/>
              <a:ahLst/>
              <a:cxnLst/>
              <a:rect l="l" t="t" r="r" b="b"/>
              <a:pathLst>
                <a:path w="1464317" h="1770222">
                  <a:moveTo>
                    <a:pt x="1213980" y="0"/>
                  </a:moveTo>
                  <a:lnTo>
                    <a:pt x="51041" y="0"/>
                  </a:lnTo>
                  <a:cubicBezTo>
                    <a:pt x="37504" y="0"/>
                    <a:pt x="24522" y="5378"/>
                    <a:pt x="14950" y="14950"/>
                  </a:cubicBezTo>
                  <a:cubicBezTo>
                    <a:pt x="5378" y="24522"/>
                    <a:pt x="0" y="37504"/>
                    <a:pt x="0" y="51041"/>
                  </a:cubicBezTo>
                  <a:lnTo>
                    <a:pt x="0" y="1719181"/>
                  </a:lnTo>
                  <a:cubicBezTo>
                    <a:pt x="0" y="1732718"/>
                    <a:pt x="5378" y="1745701"/>
                    <a:pt x="14950" y="1755273"/>
                  </a:cubicBezTo>
                  <a:cubicBezTo>
                    <a:pt x="24522" y="1764845"/>
                    <a:pt x="37504" y="1770222"/>
                    <a:pt x="51041" y="1770222"/>
                  </a:cubicBezTo>
                  <a:lnTo>
                    <a:pt x="1213980" y="1770222"/>
                  </a:lnTo>
                  <a:cubicBezTo>
                    <a:pt x="1243850" y="1770222"/>
                    <a:pt x="1269759" y="1749587"/>
                    <a:pt x="1276442" y="1720475"/>
                  </a:cubicBezTo>
                  <a:lnTo>
                    <a:pt x="1456801" y="934858"/>
                  </a:lnTo>
                  <a:cubicBezTo>
                    <a:pt x="1464317" y="902119"/>
                    <a:pt x="1464317" y="868103"/>
                    <a:pt x="1456801" y="835364"/>
                  </a:cubicBezTo>
                  <a:lnTo>
                    <a:pt x="1276442" y="49747"/>
                  </a:lnTo>
                  <a:cubicBezTo>
                    <a:pt x="1269759" y="20635"/>
                    <a:pt x="1243850" y="0"/>
                    <a:pt x="12139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53921" cy="1808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2076" y="8252668"/>
            <a:ext cx="9651315" cy="1391637"/>
            <a:chOff x="0" y="0"/>
            <a:chExt cx="2541910" cy="1840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60294" y="9182100"/>
            <a:ext cx="292706" cy="2927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99134" y="8543386"/>
            <a:ext cx="804951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</a:pPr>
            <a:r>
              <a:rPr lang="fr-FR" sz="2800" dirty="0">
                <a:solidFill>
                  <a:schemeClr val="bg1"/>
                </a:solidFill>
              </a:rPr>
              <a:t>O</a:t>
            </a:r>
            <a:r>
              <a:rPr lang="fr-FR" sz="2800" dirty="0" smtClean="0">
                <a:solidFill>
                  <a:schemeClr val="bg1"/>
                </a:solidFill>
              </a:rPr>
              <a:t>btenir </a:t>
            </a:r>
            <a:r>
              <a:rPr lang="fr-FR" sz="2800" dirty="0">
                <a:solidFill>
                  <a:schemeClr val="bg1"/>
                </a:solidFill>
              </a:rPr>
              <a:t>une solution plus moderne, efficace et optimisée par rapport à la version précédente</a:t>
            </a:r>
            <a:endParaRPr lang="en-US" sz="2800" dirty="0">
              <a:solidFill>
                <a:schemeClr val="bg1"/>
              </a:solidFill>
              <a:latin typeface="Hero"/>
              <a:ea typeface="Hero"/>
              <a:cs typeface="Hero"/>
              <a:sym typeface="Hero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3411200" y="9182100"/>
            <a:ext cx="292706" cy="29270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318342" y="1106158"/>
            <a:ext cx="9838781" cy="88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US" sz="6999" b="1" i="1" dirty="0" smtClean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OBJECTIFS du </a:t>
            </a:r>
            <a:r>
              <a:rPr lang="en-US" sz="6999" b="1" i="1" dirty="0" err="1" smtClean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Projet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765021" y="2217597"/>
            <a:ext cx="10945424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fr-FR" sz="2499" dirty="0" smtClean="0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Pour l’enregistrement </a:t>
            </a:r>
            <a:r>
              <a:rPr lang="fr-FR" sz="2499" dirty="0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des électeurs au niveau des bureaux de vote, la récolte et remontée des résultats, la gestion des incidents et aussi l’exportation des résultats provisoires.</a:t>
            </a:r>
            <a:endParaRPr lang="en-US" sz="2499" dirty="0">
              <a:solidFill>
                <a:srgbClr val="0230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21"/>
          <p:cNvGrpSpPr/>
          <p:nvPr/>
        </p:nvGrpSpPr>
        <p:grpSpPr>
          <a:xfrm rot="5400000">
            <a:off x="2295250" y="4029962"/>
            <a:ext cx="3859937" cy="3955798"/>
            <a:chOff x="0" y="0"/>
            <a:chExt cx="1054637" cy="10808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2345" cy="1080829"/>
            </a:xfrm>
            <a:custGeom>
              <a:avLst/>
              <a:gdLst/>
              <a:ahLst/>
              <a:cxnLst/>
              <a:rect l="l" t="t" r="r" b="b"/>
              <a:pathLst>
                <a:path w="1042345" h="1080829">
                  <a:moveTo>
                    <a:pt x="753157" y="0"/>
                  </a:moveTo>
                  <a:lnTo>
                    <a:pt x="98280" y="0"/>
                  </a:lnTo>
                  <a:cubicBezTo>
                    <a:pt x="44001" y="0"/>
                    <a:pt x="0" y="44001"/>
                    <a:pt x="0" y="98280"/>
                  </a:cubicBezTo>
                  <a:lnTo>
                    <a:pt x="0" y="982549"/>
                  </a:lnTo>
                  <a:cubicBezTo>
                    <a:pt x="0" y="1008615"/>
                    <a:pt x="10354" y="1033612"/>
                    <a:pt x="28786" y="1052043"/>
                  </a:cubicBezTo>
                  <a:cubicBezTo>
                    <a:pt x="47217" y="1070474"/>
                    <a:pt x="72214" y="1080829"/>
                    <a:pt x="98280" y="1080829"/>
                  </a:cubicBezTo>
                  <a:lnTo>
                    <a:pt x="753157" y="1080829"/>
                  </a:lnTo>
                  <a:cubicBezTo>
                    <a:pt x="812283" y="1080829"/>
                    <a:pt x="865218" y="1044180"/>
                    <a:pt x="886027" y="988837"/>
                  </a:cubicBezTo>
                  <a:lnTo>
                    <a:pt x="1020048" y="632406"/>
                  </a:lnTo>
                  <a:cubicBezTo>
                    <a:pt x="1042345" y="573105"/>
                    <a:pt x="1042345" y="507724"/>
                    <a:pt x="1020048" y="448423"/>
                  </a:cubicBezTo>
                  <a:lnTo>
                    <a:pt x="886027" y="91992"/>
                  </a:lnTo>
                  <a:cubicBezTo>
                    <a:pt x="865218" y="36649"/>
                    <a:pt x="812283" y="0"/>
                    <a:pt x="7531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940337" cy="111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7307766" y="4029962"/>
            <a:ext cx="3859937" cy="3955798"/>
            <a:chOff x="0" y="0"/>
            <a:chExt cx="1054637" cy="10808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2345" cy="1080829"/>
            </a:xfrm>
            <a:custGeom>
              <a:avLst/>
              <a:gdLst/>
              <a:ahLst/>
              <a:cxnLst/>
              <a:rect l="l" t="t" r="r" b="b"/>
              <a:pathLst>
                <a:path w="1042345" h="1080829">
                  <a:moveTo>
                    <a:pt x="753157" y="0"/>
                  </a:moveTo>
                  <a:lnTo>
                    <a:pt x="98280" y="0"/>
                  </a:lnTo>
                  <a:cubicBezTo>
                    <a:pt x="44001" y="0"/>
                    <a:pt x="0" y="44001"/>
                    <a:pt x="0" y="98280"/>
                  </a:cubicBezTo>
                  <a:lnTo>
                    <a:pt x="0" y="982549"/>
                  </a:lnTo>
                  <a:cubicBezTo>
                    <a:pt x="0" y="1008615"/>
                    <a:pt x="10354" y="1033612"/>
                    <a:pt x="28786" y="1052043"/>
                  </a:cubicBezTo>
                  <a:cubicBezTo>
                    <a:pt x="47217" y="1070474"/>
                    <a:pt x="72214" y="1080829"/>
                    <a:pt x="98280" y="1080829"/>
                  </a:cubicBezTo>
                  <a:lnTo>
                    <a:pt x="753157" y="1080829"/>
                  </a:lnTo>
                  <a:cubicBezTo>
                    <a:pt x="812283" y="1080829"/>
                    <a:pt x="865218" y="1044180"/>
                    <a:pt x="886027" y="988837"/>
                  </a:cubicBezTo>
                  <a:lnTo>
                    <a:pt x="1020048" y="632406"/>
                  </a:lnTo>
                  <a:cubicBezTo>
                    <a:pt x="1042345" y="573105"/>
                    <a:pt x="1042345" y="507724"/>
                    <a:pt x="1020048" y="448423"/>
                  </a:cubicBezTo>
                  <a:lnTo>
                    <a:pt x="886027" y="91992"/>
                  </a:lnTo>
                  <a:cubicBezTo>
                    <a:pt x="865218" y="36649"/>
                    <a:pt x="812283" y="0"/>
                    <a:pt x="7531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940337" cy="111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12320281" y="4029962"/>
            <a:ext cx="3859937" cy="3955798"/>
            <a:chOff x="0" y="0"/>
            <a:chExt cx="1054637" cy="10808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2345" cy="1080829"/>
            </a:xfrm>
            <a:custGeom>
              <a:avLst/>
              <a:gdLst/>
              <a:ahLst/>
              <a:cxnLst/>
              <a:rect l="l" t="t" r="r" b="b"/>
              <a:pathLst>
                <a:path w="1042345" h="1080829">
                  <a:moveTo>
                    <a:pt x="753157" y="0"/>
                  </a:moveTo>
                  <a:lnTo>
                    <a:pt x="98280" y="0"/>
                  </a:lnTo>
                  <a:cubicBezTo>
                    <a:pt x="44001" y="0"/>
                    <a:pt x="0" y="44001"/>
                    <a:pt x="0" y="98280"/>
                  </a:cubicBezTo>
                  <a:lnTo>
                    <a:pt x="0" y="982549"/>
                  </a:lnTo>
                  <a:cubicBezTo>
                    <a:pt x="0" y="1008615"/>
                    <a:pt x="10354" y="1033612"/>
                    <a:pt x="28786" y="1052043"/>
                  </a:cubicBezTo>
                  <a:cubicBezTo>
                    <a:pt x="47217" y="1070474"/>
                    <a:pt x="72214" y="1080829"/>
                    <a:pt x="98280" y="1080829"/>
                  </a:cubicBezTo>
                  <a:lnTo>
                    <a:pt x="753157" y="1080829"/>
                  </a:lnTo>
                  <a:cubicBezTo>
                    <a:pt x="812283" y="1080829"/>
                    <a:pt x="865218" y="1044180"/>
                    <a:pt x="886027" y="988837"/>
                  </a:cubicBezTo>
                  <a:lnTo>
                    <a:pt x="1020048" y="632406"/>
                  </a:lnTo>
                  <a:cubicBezTo>
                    <a:pt x="1042345" y="573105"/>
                    <a:pt x="1042345" y="507724"/>
                    <a:pt x="1020048" y="448423"/>
                  </a:cubicBezTo>
                  <a:lnTo>
                    <a:pt x="886027" y="91992"/>
                  </a:lnTo>
                  <a:cubicBezTo>
                    <a:pt x="865218" y="36649"/>
                    <a:pt x="812283" y="0"/>
                    <a:pt x="7531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40337" cy="111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544879" y="4771537"/>
            <a:ext cx="3275465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fr-FR" sz="2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</a:t>
            </a:r>
            <a:r>
              <a:rPr lang="fr-FR" sz="2499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arantir </a:t>
            </a:r>
            <a:r>
              <a:rPr lang="fr-FR" sz="2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une gestion centralisée et efficace des processus électoraux</a:t>
            </a:r>
            <a:endParaRPr lang="en-US" sz="24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885424" y="4811066"/>
            <a:ext cx="263337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fr-FR" sz="2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fr-FR" sz="2499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ffrir </a:t>
            </a:r>
            <a:r>
              <a:rPr lang="fr-FR" sz="2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une meilleure visibilité sur les statistiques</a:t>
            </a:r>
            <a:endParaRPr lang="en-US" sz="24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743754" y="4675698"/>
            <a:ext cx="3087273" cy="2221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fr-FR" sz="2499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Créer un </a:t>
            </a:r>
            <a:r>
              <a:rPr lang="fr-FR" sz="2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tableau de bord </a:t>
            </a:r>
            <a:r>
              <a:rPr lang="fr-FR" sz="2499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dynamique pour analyser </a:t>
            </a:r>
            <a:r>
              <a:rPr lang="fr-FR" sz="2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aisément les données </a:t>
            </a:r>
            <a:endParaRPr lang="en-US" sz="24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6" name="Freeform 28"/>
          <p:cNvSpPr/>
          <p:nvPr/>
        </p:nvSpPr>
        <p:spPr>
          <a:xfrm flipH="1">
            <a:off x="14910781" y="-1975481"/>
            <a:ext cx="3377219" cy="3377219"/>
          </a:xfrm>
          <a:custGeom>
            <a:avLst/>
            <a:gdLst/>
            <a:ahLst/>
            <a:cxnLst/>
            <a:rect l="l" t="t" r="r" b="b"/>
            <a:pathLst>
              <a:path w="3377219" h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7" name="Group 4"/>
          <p:cNvGrpSpPr/>
          <p:nvPr/>
        </p:nvGrpSpPr>
        <p:grpSpPr>
          <a:xfrm>
            <a:off x="-1907113" y="-4875755"/>
            <a:ext cx="5578401" cy="5578401"/>
            <a:chOff x="0" y="0"/>
            <a:chExt cx="812800" cy="812800"/>
          </a:xfrm>
        </p:grpSpPr>
        <p:sp>
          <p:nvSpPr>
            <p:cNvPr id="38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39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7"/>
          <p:cNvGrpSpPr/>
          <p:nvPr/>
        </p:nvGrpSpPr>
        <p:grpSpPr>
          <a:xfrm>
            <a:off x="1648236" y="1565979"/>
            <a:ext cx="1010697" cy="1010697"/>
            <a:chOff x="0" y="0"/>
            <a:chExt cx="812800" cy="812800"/>
          </a:xfrm>
        </p:grpSpPr>
        <p:sp>
          <p:nvSpPr>
            <p:cNvPr id="41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42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4E55">
                <a:alpha val="100000"/>
              </a:srgbClr>
            </a:gs>
            <a:gs pos="100000">
              <a:srgbClr val="022A2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228694" cy="691141"/>
          </a:xfrm>
        </p:grpSpPr>
        <p:sp>
          <p:nvSpPr>
            <p:cNvPr id="3" name="Freeform 3"/>
            <p:cNvSpPr/>
            <p:nvPr/>
          </p:nvSpPr>
          <p:spPr>
            <a:xfrm>
              <a:off x="6981" y="0"/>
              <a:ext cx="1214733" cy="691141"/>
            </a:xfrm>
            <a:custGeom>
              <a:avLst/>
              <a:gdLst/>
              <a:ahLst/>
              <a:cxnLst/>
              <a:rect l="l" t="t" r="r" b="b"/>
              <a:pathLst>
                <a:path w="1214733" h="691141">
                  <a:moveTo>
                    <a:pt x="982530" y="0"/>
                  </a:moveTo>
                  <a:lnTo>
                    <a:pt x="232202" y="0"/>
                  </a:lnTo>
                  <a:cubicBezTo>
                    <a:pt x="209908" y="0"/>
                    <a:pt x="189280" y="11801"/>
                    <a:pt x="177980" y="31018"/>
                  </a:cubicBezTo>
                  <a:lnTo>
                    <a:pt x="11258" y="314552"/>
                  </a:lnTo>
                  <a:cubicBezTo>
                    <a:pt x="0" y="333699"/>
                    <a:pt x="0" y="357442"/>
                    <a:pt x="11258" y="376589"/>
                  </a:cubicBezTo>
                  <a:lnTo>
                    <a:pt x="177980" y="660122"/>
                  </a:lnTo>
                  <a:cubicBezTo>
                    <a:pt x="189280" y="679340"/>
                    <a:pt x="209908" y="691141"/>
                    <a:pt x="232202" y="691141"/>
                  </a:cubicBezTo>
                  <a:lnTo>
                    <a:pt x="982530" y="691141"/>
                  </a:lnTo>
                  <a:cubicBezTo>
                    <a:pt x="1004824" y="691141"/>
                    <a:pt x="1025452" y="679340"/>
                    <a:pt x="1036753" y="660122"/>
                  </a:cubicBezTo>
                  <a:lnTo>
                    <a:pt x="1203474" y="376589"/>
                  </a:lnTo>
                  <a:cubicBezTo>
                    <a:pt x="1214733" y="357442"/>
                    <a:pt x="1214733" y="333699"/>
                    <a:pt x="1203474" y="314552"/>
                  </a:cubicBezTo>
                  <a:lnTo>
                    <a:pt x="1036753" y="31018"/>
                  </a:lnTo>
                  <a:cubicBezTo>
                    <a:pt x="1025452" y="11801"/>
                    <a:pt x="1004824" y="0"/>
                    <a:pt x="982530" y="0"/>
                  </a:cubicBezTo>
                  <a:close/>
                </a:path>
              </a:pathLst>
            </a:custGeom>
            <a:solidFill>
              <a:srgbClr val="3867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52400" y="-38100"/>
              <a:ext cx="923894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0767" y="-32784"/>
            <a:ext cx="16570027" cy="10287000"/>
            <a:chOff x="0" y="0"/>
            <a:chExt cx="1113271" cy="691141"/>
          </a:xfrm>
        </p:grpSpPr>
        <p:sp>
          <p:nvSpPr>
            <p:cNvPr id="6" name="Freeform 6"/>
            <p:cNvSpPr/>
            <p:nvPr/>
          </p:nvSpPr>
          <p:spPr>
            <a:xfrm>
              <a:off x="9064" y="0"/>
              <a:ext cx="1095143" cy="691141"/>
            </a:xfrm>
            <a:custGeom>
              <a:avLst/>
              <a:gdLst/>
              <a:ahLst/>
              <a:cxnLst/>
              <a:rect l="l" t="t" r="r" b="b"/>
              <a:pathLst>
                <a:path w="1095143" h="691141">
                  <a:moveTo>
                    <a:pt x="854285" y="0"/>
                  </a:moveTo>
                  <a:lnTo>
                    <a:pt x="240858" y="0"/>
                  </a:lnTo>
                  <a:cubicBezTo>
                    <a:pt x="211911" y="0"/>
                    <a:pt x="185126" y="15322"/>
                    <a:pt x="170453" y="40276"/>
                  </a:cubicBezTo>
                  <a:lnTo>
                    <a:pt x="14619" y="305295"/>
                  </a:lnTo>
                  <a:cubicBezTo>
                    <a:pt x="0" y="330155"/>
                    <a:pt x="0" y="360985"/>
                    <a:pt x="14619" y="385846"/>
                  </a:cubicBezTo>
                  <a:lnTo>
                    <a:pt x="170453" y="650865"/>
                  </a:lnTo>
                  <a:cubicBezTo>
                    <a:pt x="185126" y="675818"/>
                    <a:pt x="211911" y="691141"/>
                    <a:pt x="240858" y="691141"/>
                  </a:cubicBezTo>
                  <a:lnTo>
                    <a:pt x="854285" y="691141"/>
                  </a:lnTo>
                  <a:cubicBezTo>
                    <a:pt x="883232" y="691141"/>
                    <a:pt x="910017" y="675818"/>
                    <a:pt x="924690" y="650865"/>
                  </a:cubicBezTo>
                  <a:lnTo>
                    <a:pt x="1080524" y="385846"/>
                  </a:lnTo>
                  <a:cubicBezTo>
                    <a:pt x="1095143" y="360985"/>
                    <a:pt x="1095143" y="330155"/>
                    <a:pt x="1080524" y="305295"/>
                  </a:cubicBezTo>
                  <a:lnTo>
                    <a:pt x="924690" y="40276"/>
                  </a:lnTo>
                  <a:cubicBezTo>
                    <a:pt x="910017" y="15322"/>
                    <a:pt x="883232" y="0"/>
                    <a:pt x="8542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2400" y="-38100"/>
              <a:ext cx="808471" cy="72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76516">
            <a:off x="-1436216" y="3859813"/>
            <a:ext cx="4067192" cy="2567373"/>
            <a:chOff x="0" y="0"/>
            <a:chExt cx="812800" cy="513072"/>
          </a:xfrm>
        </p:grpSpPr>
        <p:sp>
          <p:nvSpPr>
            <p:cNvPr id="9" name="Freeform 9"/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5701965" y="3887879"/>
            <a:ext cx="4067192" cy="2567373"/>
            <a:chOff x="0" y="0"/>
            <a:chExt cx="812800" cy="513072"/>
          </a:xfrm>
        </p:grpSpPr>
        <p:sp>
          <p:nvSpPr>
            <p:cNvPr id="12" name="Freeform 12"/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228247" y="571331"/>
            <a:ext cx="9838781" cy="88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</a:pPr>
            <a:r>
              <a:rPr lang="en-US" sz="6999" b="1" i="1" dirty="0" smtClean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Modules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4055018" y="1892655"/>
            <a:ext cx="9968026" cy="843409"/>
            <a:chOff x="4322192" y="4294958"/>
            <a:chExt cx="9651315" cy="843409"/>
          </a:xfrm>
        </p:grpSpPr>
        <p:grpSp>
          <p:nvGrpSpPr>
            <p:cNvPr id="27" name="Group 27"/>
            <p:cNvGrpSpPr/>
            <p:nvPr/>
          </p:nvGrpSpPr>
          <p:grpSpPr>
            <a:xfrm>
              <a:off x="4322192" y="4294958"/>
              <a:ext cx="9651315" cy="843409"/>
              <a:chOff x="0" y="-38100"/>
              <a:chExt cx="2541910" cy="22213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541910" cy="184033"/>
              </a:xfrm>
              <a:custGeom>
                <a:avLst/>
                <a:gdLst/>
                <a:ahLst/>
                <a:cxnLst/>
                <a:rect l="l" t="t" r="r" b="b"/>
                <a:pathLst>
                  <a:path w="2541910" h="184033">
                    <a:moveTo>
                      <a:pt x="80216" y="0"/>
                    </a:moveTo>
                    <a:lnTo>
                      <a:pt x="2461694" y="0"/>
                    </a:lnTo>
                    <a:cubicBezTo>
                      <a:pt x="2505996" y="0"/>
                      <a:pt x="2541910" y="35914"/>
                      <a:pt x="2541910" y="80216"/>
                    </a:cubicBezTo>
                    <a:lnTo>
                      <a:pt x="2541910" y="103816"/>
                    </a:lnTo>
                    <a:cubicBezTo>
                      <a:pt x="2541910" y="148119"/>
                      <a:pt x="2505996" y="184033"/>
                      <a:pt x="2461694" y="184033"/>
                    </a:cubicBezTo>
                    <a:lnTo>
                      <a:pt x="80216" y="184033"/>
                    </a:lnTo>
                    <a:cubicBezTo>
                      <a:pt x="35914" y="184033"/>
                      <a:pt x="0" y="148119"/>
                      <a:pt x="0" y="103816"/>
                    </a:cubicBezTo>
                    <a:lnTo>
                      <a:pt x="0" y="80216"/>
                    </a:lnTo>
                    <a:cubicBezTo>
                      <a:pt x="0" y="35914"/>
                      <a:pt x="35914" y="0"/>
                      <a:pt x="80216" y="0"/>
                    </a:cubicBezTo>
                    <a:close/>
                  </a:path>
                </a:pathLst>
              </a:custGeom>
              <a:solidFill>
                <a:srgbClr val="36846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2541910" cy="222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6799059" y="4534994"/>
              <a:ext cx="4697581" cy="422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4" lvl="1" algn="ctr">
                <a:lnSpc>
                  <a:spcPts val="3499"/>
                </a:lnSpc>
              </a:pP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Gestion</a:t>
              </a:r>
              <a:r>
                <a:rPr lang="en-US" sz="2499" dirty="0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 des </a:t>
              </a: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utilisateurs</a:t>
              </a:r>
              <a:endParaRPr lang="en-US" sz="2499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/>
                <a:sym typeface="Poppins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038600" y="5255379"/>
            <a:ext cx="9968026" cy="843409"/>
            <a:chOff x="4322192" y="4294958"/>
            <a:chExt cx="9651315" cy="843409"/>
          </a:xfrm>
        </p:grpSpPr>
        <p:grpSp>
          <p:nvGrpSpPr>
            <p:cNvPr id="50" name="Group 27"/>
            <p:cNvGrpSpPr/>
            <p:nvPr/>
          </p:nvGrpSpPr>
          <p:grpSpPr>
            <a:xfrm>
              <a:off x="4322192" y="4294958"/>
              <a:ext cx="9651315" cy="843409"/>
              <a:chOff x="0" y="-38100"/>
              <a:chExt cx="2541910" cy="222133"/>
            </a:xfrm>
          </p:grpSpPr>
          <p:sp>
            <p:nvSpPr>
              <p:cNvPr id="52" name="Freeform 28"/>
              <p:cNvSpPr/>
              <p:nvPr/>
            </p:nvSpPr>
            <p:spPr>
              <a:xfrm>
                <a:off x="0" y="0"/>
                <a:ext cx="2541910" cy="184033"/>
              </a:xfrm>
              <a:custGeom>
                <a:avLst/>
                <a:gdLst/>
                <a:ahLst/>
                <a:cxnLst/>
                <a:rect l="l" t="t" r="r" b="b"/>
                <a:pathLst>
                  <a:path w="2541910" h="184033">
                    <a:moveTo>
                      <a:pt x="80216" y="0"/>
                    </a:moveTo>
                    <a:lnTo>
                      <a:pt x="2461694" y="0"/>
                    </a:lnTo>
                    <a:cubicBezTo>
                      <a:pt x="2505996" y="0"/>
                      <a:pt x="2541910" y="35914"/>
                      <a:pt x="2541910" y="80216"/>
                    </a:cubicBezTo>
                    <a:lnTo>
                      <a:pt x="2541910" y="103816"/>
                    </a:lnTo>
                    <a:cubicBezTo>
                      <a:pt x="2541910" y="148119"/>
                      <a:pt x="2505996" y="184033"/>
                      <a:pt x="2461694" y="184033"/>
                    </a:cubicBezTo>
                    <a:lnTo>
                      <a:pt x="80216" y="184033"/>
                    </a:lnTo>
                    <a:cubicBezTo>
                      <a:pt x="35914" y="184033"/>
                      <a:pt x="0" y="148119"/>
                      <a:pt x="0" y="103816"/>
                    </a:cubicBezTo>
                    <a:lnTo>
                      <a:pt x="0" y="80216"/>
                    </a:lnTo>
                    <a:cubicBezTo>
                      <a:pt x="0" y="35914"/>
                      <a:pt x="35914" y="0"/>
                      <a:pt x="80216" y="0"/>
                    </a:cubicBezTo>
                    <a:close/>
                  </a:path>
                </a:pathLst>
              </a:custGeom>
              <a:solidFill>
                <a:srgbClr val="36846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53" name="TextBox 29"/>
              <p:cNvSpPr txBox="1"/>
              <p:nvPr/>
            </p:nvSpPr>
            <p:spPr>
              <a:xfrm>
                <a:off x="0" y="-38100"/>
                <a:ext cx="2541910" cy="222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1" name="TextBox 36"/>
            <p:cNvSpPr txBox="1"/>
            <p:nvPr/>
          </p:nvSpPr>
          <p:spPr>
            <a:xfrm>
              <a:off x="6799059" y="4534994"/>
              <a:ext cx="4697581" cy="409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4" lvl="1" algn="ctr">
                <a:lnSpc>
                  <a:spcPts val="3499"/>
                </a:lnSpc>
              </a:pP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Contrôle</a:t>
              </a:r>
              <a:r>
                <a:rPr lang="en-US" sz="2499" dirty="0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 des </a:t>
              </a: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électeurs</a:t>
              </a:r>
              <a:endParaRPr lang="en-US" sz="2499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/>
                <a:sym typeface="Poppins"/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055018" y="3009682"/>
            <a:ext cx="9968026" cy="843409"/>
            <a:chOff x="4322192" y="4294958"/>
            <a:chExt cx="9651315" cy="843409"/>
          </a:xfrm>
        </p:grpSpPr>
        <p:grpSp>
          <p:nvGrpSpPr>
            <p:cNvPr id="55" name="Group 27"/>
            <p:cNvGrpSpPr/>
            <p:nvPr/>
          </p:nvGrpSpPr>
          <p:grpSpPr>
            <a:xfrm>
              <a:off x="4322192" y="4294958"/>
              <a:ext cx="9651315" cy="843409"/>
              <a:chOff x="0" y="-38100"/>
              <a:chExt cx="2541910" cy="222133"/>
            </a:xfrm>
          </p:grpSpPr>
          <p:sp>
            <p:nvSpPr>
              <p:cNvPr id="57" name="Freeform 28"/>
              <p:cNvSpPr/>
              <p:nvPr/>
            </p:nvSpPr>
            <p:spPr>
              <a:xfrm>
                <a:off x="0" y="0"/>
                <a:ext cx="2541910" cy="184033"/>
              </a:xfrm>
              <a:custGeom>
                <a:avLst/>
                <a:gdLst/>
                <a:ahLst/>
                <a:cxnLst/>
                <a:rect l="l" t="t" r="r" b="b"/>
                <a:pathLst>
                  <a:path w="2541910" h="184033">
                    <a:moveTo>
                      <a:pt x="80216" y="0"/>
                    </a:moveTo>
                    <a:lnTo>
                      <a:pt x="2461694" y="0"/>
                    </a:lnTo>
                    <a:cubicBezTo>
                      <a:pt x="2505996" y="0"/>
                      <a:pt x="2541910" y="35914"/>
                      <a:pt x="2541910" y="80216"/>
                    </a:cubicBezTo>
                    <a:lnTo>
                      <a:pt x="2541910" y="103816"/>
                    </a:lnTo>
                    <a:cubicBezTo>
                      <a:pt x="2541910" y="148119"/>
                      <a:pt x="2505996" y="184033"/>
                      <a:pt x="2461694" y="184033"/>
                    </a:cubicBezTo>
                    <a:lnTo>
                      <a:pt x="80216" y="184033"/>
                    </a:lnTo>
                    <a:cubicBezTo>
                      <a:pt x="35914" y="184033"/>
                      <a:pt x="0" y="148119"/>
                      <a:pt x="0" y="103816"/>
                    </a:cubicBezTo>
                    <a:lnTo>
                      <a:pt x="0" y="80216"/>
                    </a:lnTo>
                    <a:cubicBezTo>
                      <a:pt x="0" y="35914"/>
                      <a:pt x="35914" y="0"/>
                      <a:pt x="80216" y="0"/>
                    </a:cubicBezTo>
                    <a:close/>
                  </a:path>
                </a:pathLst>
              </a:custGeom>
              <a:solidFill>
                <a:srgbClr val="36846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58" name="TextBox 29"/>
              <p:cNvSpPr txBox="1"/>
              <p:nvPr/>
            </p:nvSpPr>
            <p:spPr>
              <a:xfrm>
                <a:off x="0" y="-38100"/>
                <a:ext cx="2541910" cy="222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6" name="TextBox 36"/>
            <p:cNvSpPr txBox="1"/>
            <p:nvPr/>
          </p:nvSpPr>
          <p:spPr>
            <a:xfrm>
              <a:off x="6799059" y="4534994"/>
              <a:ext cx="4697581" cy="409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4" lvl="1" algn="ctr">
                <a:lnSpc>
                  <a:spcPts val="3499"/>
                </a:lnSpc>
              </a:pP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Gestion</a:t>
              </a:r>
              <a:r>
                <a:rPr lang="en-US" sz="2499" dirty="0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 des </a:t>
              </a: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élections</a:t>
              </a:r>
              <a:endParaRPr lang="en-US" sz="2499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/>
                <a:sym typeface="Poppins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4038600" y="4121640"/>
            <a:ext cx="9968026" cy="843409"/>
            <a:chOff x="4322192" y="4294958"/>
            <a:chExt cx="9651315" cy="843409"/>
          </a:xfrm>
        </p:grpSpPr>
        <p:grpSp>
          <p:nvGrpSpPr>
            <p:cNvPr id="60" name="Group 27"/>
            <p:cNvGrpSpPr/>
            <p:nvPr/>
          </p:nvGrpSpPr>
          <p:grpSpPr>
            <a:xfrm>
              <a:off x="4322192" y="4294958"/>
              <a:ext cx="9651315" cy="843409"/>
              <a:chOff x="0" y="-38100"/>
              <a:chExt cx="2541910" cy="222133"/>
            </a:xfrm>
          </p:grpSpPr>
          <p:sp>
            <p:nvSpPr>
              <p:cNvPr id="62" name="Freeform 28"/>
              <p:cNvSpPr/>
              <p:nvPr/>
            </p:nvSpPr>
            <p:spPr>
              <a:xfrm>
                <a:off x="0" y="0"/>
                <a:ext cx="2541910" cy="184033"/>
              </a:xfrm>
              <a:custGeom>
                <a:avLst/>
                <a:gdLst/>
                <a:ahLst/>
                <a:cxnLst/>
                <a:rect l="l" t="t" r="r" b="b"/>
                <a:pathLst>
                  <a:path w="2541910" h="184033">
                    <a:moveTo>
                      <a:pt x="80216" y="0"/>
                    </a:moveTo>
                    <a:lnTo>
                      <a:pt x="2461694" y="0"/>
                    </a:lnTo>
                    <a:cubicBezTo>
                      <a:pt x="2505996" y="0"/>
                      <a:pt x="2541910" y="35914"/>
                      <a:pt x="2541910" y="80216"/>
                    </a:cubicBezTo>
                    <a:lnTo>
                      <a:pt x="2541910" y="103816"/>
                    </a:lnTo>
                    <a:cubicBezTo>
                      <a:pt x="2541910" y="148119"/>
                      <a:pt x="2505996" y="184033"/>
                      <a:pt x="2461694" y="184033"/>
                    </a:cubicBezTo>
                    <a:lnTo>
                      <a:pt x="80216" y="184033"/>
                    </a:lnTo>
                    <a:cubicBezTo>
                      <a:pt x="35914" y="184033"/>
                      <a:pt x="0" y="148119"/>
                      <a:pt x="0" y="103816"/>
                    </a:cubicBezTo>
                    <a:lnTo>
                      <a:pt x="0" y="80216"/>
                    </a:lnTo>
                    <a:cubicBezTo>
                      <a:pt x="0" y="35914"/>
                      <a:pt x="35914" y="0"/>
                      <a:pt x="80216" y="0"/>
                    </a:cubicBezTo>
                    <a:close/>
                  </a:path>
                </a:pathLst>
              </a:custGeom>
              <a:solidFill>
                <a:srgbClr val="36846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63" name="TextBox 29"/>
              <p:cNvSpPr txBox="1"/>
              <p:nvPr/>
            </p:nvSpPr>
            <p:spPr>
              <a:xfrm>
                <a:off x="0" y="-38100"/>
                <a:ext cx="2541910" cy="222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1" name="TextBox 36"/>
            <p:cNvSpPr txBox="1"/>
            <p:nvPr/>
          </p:nvSpPr>
          <p:spPr>
            <a:xfrm>
              <a:off x="6799059" y="4534994"/>
              <a:ext cx="4697581" cy="409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4" lvl="1" algn="ctr">
                <a:lnSpc>
                  <a:spcPts val="3499"/>
                </a:lnSpc>
              </a:pP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Paramétrage</a:t>
              </a:r>
              <a:endParaRPr lang="en-US" sz="2499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/>
                <a:sym typeface="Poppins"/>
              </a:endParaRPr>
            </a:p>
          </p:txBody>
        </p:sp>
      </p:grpSp>
      <p:grpSp>
        <p:nvGrpSpPr>
          <p:cNvPr id="65" name="Groupe 64"/>
          <p:cNvGrpSpPr/>
          <p:nvPr/>
        </p:nvGrpSpPr>
        <p:grpSpPr>
          <a:xfrm>
            <a:off x="4038600" y="6345287"/>
            <a:ext cx="9968026" cy="843409"/>
            <a:chOff x="4322192" y="4294958"/>
            <a:chExt cx="9651315" cy="843409"/>
          </a:xfrm>
        </p:grpSpPr>
        <p:grpSp>
          <p:nvGrpSpPr>
            <p:cNvPr id="66" name="Group 27"/>
            <p:cNvGrpSpPr/>
            <p:nvPr/>
          </p:nvGrpSpPr>
          <p:grpSpPr>
            <a:xfrm>
              <a:off x="4322192" y="4294958"/>
              <a:ext cx="9651315" cy="843409"/>
              <a:chOff x="0" y="-38100"/>
              <a:chExt cx="2541910" cy="222133"/>
            </a:xfrm>
          </p:grpSpPr>
          <p:sp>
            <p:nvSpPr>
              <p:cNvPr id="68" name="Freeform 28"/>
              <p:cNvSpPr/>
              <p:nvPr/>
            </p:nvSpPr>
            <p:spPr>
              <a:xfrm>
                <a:off x="0" y="0"/>
                <a:ext cx="2541910" cy="184033"/>
              </a:xfrm>
              <a:custGeom>
                <a:avLst/>
                <a:gdLst/>
                <a:ahLst/>
                <a:cxnLst/>
                <a:rect l="l" t="t" r="r" b="b"/>
                <a:pathLst>
                  <a:path w="2541910" h="184033">
                    <a:moveTo>
                      <a:pt x="80216" y="0"/>
                    </a:moveTo>
                    <a:lnTo>
                      <a:pt x="2461694" y="0"/>
                    </a:lnTo>
                    <a:cubicBezTo>
                      <a:pt x="2505996" y="0"/>
                      <a:pt x="2541910" y="35914"/>
                      <a:pt x="2541910" y="80216"/>
                    </a:cubicBezTo>
                    <a:lnTo>
                      <a:pt x="2541910" y="103816"/>
                    </a:lnTo>
                    <a:cubicBezTo>
                      <a:pt x="2541910" y="148119"/>
                      <a:pt x="2505996" y="184033"/>
                      <a:pt x="2461694" y="184033"/>
                    </a:cubicBezTo>
                    <a:lnTo>
                      <a:pt x="80216" y="184033"/>
                    </a:lnTo>
                    <a:cubicBezTo>
                      <a:pt x="35914" y="184033"/>
                      <a:pt x="0" y="148119"/>
                      <a:pt x="0" y="103816"/>
                    </a:cubicBezTo>
                    <a:lnTo>
                      <a:pt x="0" y="80216"/>
                    </a:lnTo>
                    <a:cubicBezTo>
                      <a:pt x="0" y="35914"/>
                      <a:pt x="35914" y="0"/>
                      <a:pt x="80216" y="0"/>
                    </a:cubicBezTo>
                    <a:close/>
                  </a:path>
                </a:pathLst>
              </a:custGeom>
              <a:solidFill>
                <a:srgbClr val="36846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69" name="TextBox 29"/>
              <p:cNvSpPr txBox="1"/>
              <p:nvPr/>
            </p:nvSpPr>
            <p:spPr>
              <a:xfrm>
                <a:off x="0" y="-38100"/>
                <a:ext cx="2541910" cy="222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7" name="TextBox 36"/>
            <p:cNvSpPr txBox="1"/>
            <p:nvPr/>
          </p:nvSpPr>
          <p:spPr>
            <a:xfrm>
              <a:off x="6799059" y="4534994"/>
              <a:ext cx="4697581" cy="409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4" lvl="1" algn="ctr">
                <a:lnSpc>
                  <a:spcPts val="3499"/>
                </a:lnSpc>
              </a:pP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Gestion</a:t>
              </a:r>
              <a:r>
                <a:rPr lang="en-US" sz="2499" dirty="0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 des </a:t>
              </a: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alertes</a:t>
              </a:r>
              <a:endParaRPr lang="en-US" sz="2499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/>
                <a:sym typeface="Poppins"/>
              </a:endParaRPr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4038600" y="8587066"/>
            <a:ext cx="9968026" cy="843409"/>
            <a:chOff x="4322192" y="4294958"/>
            <a:chExt cx="9651315" cy="843409"/>
          </a:xfrm>
        </p:grpSpPr>
        <p:grpSp>
          <p:nvGrpSpPr>
            <p:cNvPr id="71" name="Group 27"/>
            <p:cNvGrpSpPr/>
            <p:nvPr/>
          </p:nvGrpSpPr>
          <p:grpSpPr>
            <a:xfrm>
              <a:off x="4322192" y="4294958"/>
              <a:ext cx="9651315" cy="843409"/>
              <a:chOff x="0" y="-38100"/>
              <a:chExt cx="2541910" cy="222133"/>
            </a:xfrm>
          </p:grpSpPr>
          <p:sp>
            <p:nvSpPr>
              <p:cNvPr id="73" name="Freeform 28"/>
              <p:cNvSpPr/>
              <p:nvPr/>
            </p:nvSpPr>
            <p:spPr>
              <a:xfrm>
                <a:off x="0" y="0"/>
                <a:ext cx="2541910" cy="184033"/>
              </a:xfrm>
              <a:custGeom>
                <a:avLst/>
                <a:gdLst/>
                <a:ahLst/>
                <a:cxnLst/>
                <a:rect l="l" t="t" r="r" b="b"/>
                <a:pathLst>
                  <a:path w="2541910" h="184033">
                    <a:moveTo>
                      <a:pt x="80216" y="0"/>
                    </a:moveTo>
                    <a:lnTo>
                      <a:pt x="2461694" y="0"/>
                    </a:lnTo>
                    <a:cubicBezTo>
                      <a:pt x="2505996" y="0"/>
                      <a:pt x="2541910" y="35914"/>
                      <a:pt x="2541910" y="80216"/>
                    </a:cubicBezTo>
                    <a:lnTo>
                      <a:pt x="2541910" y="103816"/>
                    </a:lnTo>
                    <a:cubicBezTo>
                      <a:pt x="2541910" y="148119"/>
                      <a:pt x="2505996" y="184033"/>
                      <a:pt x="2461694" y="184033"/>
                    </a:cubicBezTo>
                    <a:lnTo>
                      <a:pt x="80216" y="184033"/>
                    </a:lnTo>
                    <a:cubicBezTo>
                      <a:pt x="35914" y="184033"/>
                      <a:pt x="0" y="148119"/>
                      <a:pt x="0" y="103816"/>
                    </a:cubicBezTo>
                    <a:lnTo>
                      <a:pt x="0" y="80216"/>
                    </a:lnTo>
                    <a:cubicBezTo>
                      <a:pt x="0" y="35914"/>
                      <a:pt x="35914" y="0"/>
                      <a:pt x="80216" y="0"/>
                    </a:cubicBezTo>
                    <a:close/>
                  </a:path>
                </a:pathLst>
              </a:custGeom>
              <a:solidFill>
                <a:srgbClr val="36846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74" name="TextBox 29"/>
              <p:cNvSpPr txBox="1"/>
              <p:nvPr/>
            </p:nvSpPr>
            <p:spPr>
              <a:xfrm>
                <a:off x="0" y="-38100"/>
                <a:ext cx="2541910" cy="222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2" name="TextBox 36"/>
            <p:cNvSpPr txBox="1"/>
            <p:nvPr/>
          </p:nvSpPr>
          <p:spPr>
            <a:xfrm>
              <a:off x="6799059" y="4534994"/>
              <a:ext cx="4697581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4" lvl="1" algn="ctr">
                <a:lnSpc>
                  <a:spcPts val="3499"/>
                </a:lnSpc>
              </a:pPr>
              <a:r>
                <a:rPr lang="en-US" sz="2499" dirty="0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Tableau de </a:t>
              </a: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bord</a:t>
              </a:r>
              <a:r>
                <a:rPr lang="en-US" sz="2499" dirty="0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 </a:t>
              </a: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interactif</a:t>
              </a:r>
              <a:endParaRPr lang="en-US" sz="2499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/>
                <a:sym typeface="Poppins"/>
              </a:endParaRPr>
            </a:p>
          </p:txBody>
        </p:sp>
      </p:grpSp>
      <p:grpSp>
        <p:nvGrpSpPr>
          <p:cNvPr id="75" name="Groupe 74"/>
          <p:cNvGrpSpPr/>
          <p:nvPr/>
        </p:nvGrpSpPr>
        <p:grpSpPr>
          <a:xfrm>
            <a:off x="4038600" y="7479026"/>
            <a:ext cx="9968026" cy="843409"/>
            <a:chOff x="4322192" y="4294958"/>
            <a:chExt cx="9651315" cy="843409"/>
          </a:xfrm>
        </p:grpSpPr>
        <p:grpSp>
          <p:nvGrpSpPr>
            <p:cNvPr id="76" name="Group 27"/>
            <p:cNvGrpSpPr/>
            <p:nvPr/>
          </p:nvGrpSpPr>
          <p:grpSpPr>
            <a:xfrm>
              <a:off x="4322192" y="4294958"/>
              <a:ext cx="9651315" cy="843409"/>
              <a:chOff x="0" y="-38100"/>
              <a:chExt cx="2541910" cy="222133"/>
            </a:xfrm>
          </p:grpSpPr>
          <p:sp>
            <p:nvSpPr>
              <p:cNvPr id="78" name="Freeform 28"/>
              <p:cNvSpPr/>
              <p:nvPr/>
            </p:nvSpPr>
            <p:spPr>
              <a:xfrm>
                <a:off x="0" y="0"/>
                <a:ext cx="2541910" cy="184033"/>
              </a:xfrm>
              <a:custGeom>
                <a:avLst/>
                <a:gdLst/>
                <a:ahLst/>
                <a:cxnLst/>
                <a:rect l="l" t="t" r="r" b="b"/>
                <a:pathLst>
                  <a:path w="2541910" h="184033">
                    <a:moveTo>
                      <a:pt x="80216" y="0"/>
                    </a:moveTo>
                    <a:lnTo>
                      <a:pt x="2461694" y="0"/>
                    </a:lnTo>
                    <a:cubicBezTo>
                      <a:pt x="2505996" y="0"/>
                      <a:pt x="2541910" y="35914"/>
                      <a:pt x="2541910" y="80216"/>
                    </a:cubicBezTo>
                    <a:lnTo>
                      <a:pt x="2541910" y="103816"/>
                    </a:lnTo>
                    <a:cubicBezTo>
                      <a:pt x="2541910" y="148119"/>
                      <a:pt x="2505996" y="184033"/>
                      <a:pt x="2461694" y="184033"/>
                    </a:cubicBezTo>
                    <a:lnTo>
                      <a:pt x="80216" y="184033"/>
                    </a:lnTo>
                    <a:cubicBezTo>
                      <a:pt x="35914" y="184033"/>
                      <a:pt x="0" y="148119"/>
                      <a:pt x="0" y="103816"/>
                    </a:cubicBezTo>
                    <a:lnTo>
                      <a:pt x="0" y="80216"/>
                    </a:lnTo>
                    <a:cubicBezTo>
                      <a:pt x="0" y="35914"/>
                      <a:pt x="35914" y="0"/>
                      <a:pt x="80216" y="0"/>
                    </a:cubicBezTo>
                    <a:close/>
                  </a:path>
                </a:pathLst>
              </a:custGeom>
              <a:solidFill>
                <a:srgbClr val="36846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79" name="TextBox 29"/>
              <p:cNvSpPr txBox="1"/>
              <p:nvPr/>
            </p:nvSpPr>
            <p:spPr>
              <a:xfrm>
                <a:off x="0" y="-38100"/>
                <a:ext cx="2541910" cy="222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7" name="TextBox 36"/>
            <p:cNvSpPr txBox="1"/>
            <p:nvPr/>
          </p:nvSpPr>
          <p:spPr>
            <a:xfrm>
              <a:off x="6799059" y="4534994"/>
              <a:ext cx="4697581" cy="409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4" lvl="1" algn="ctr">
                <a:lnSpc>
                  <a:spcPts val="3499"/>
                </a:lnSpc>
              </a:pP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Gestion</a:t>
              </a:r>
              <a:r>
                <a:rPr lang="en-US" sz="2499" dirty="0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 des </a:t>
              </a:r>
              <a:r>
                <a:rPr lang="en-US" sz="2499" dirty="0" err="1" smtClean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"/>
                  <a:sym typeface="Poppins"/>
                </a:rPr>
                <a:t>résultats</a:t>
              </a:r>
              <a:endParaRPr lang="en-US" sz="2499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53739"/>
            <a:chOff x="0" y="0"/>
            <a:chExt cx="4816593" cy="1067651"/>
          </a:xfrm>
          <a:solidFill>
            <a:schemeClr val="accent3">
              <a:lumMod val="5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67651"/>
            </a:xfrm>
            <a:custGeom>
              <a:avLst/>
              <a:gdLst/>
              <a:ahLst/>
              <a:cxnLst/>
              <a:rect l="l" t="t" r="r" b="b"/>
              <a:pathLst>
                <a:path w="4816592" h="1067651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52399"/>
            <a:ext cx="18288000" cy="4053739"/>
          </a:xfrm>
          <a:custGeom>
            <a:avLst/>
            <a:gdLst/>
            <a:ahLst/>
            <a:cxnLst/>
            <a:rect l="l" t="t" r="r" b="b"/>
            <a:pathLst>
              <a:path w="18288000" h="4053739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25349" b="-17522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44020" y="1442410"/>
            <a:ext cx="7578207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0"/>
              </a:lnSpc>
              <a:spcBef>
                <a:spcPct val="0"/>
              </a:spcBef>
            </a:pPr>
            <a:r>
              <a:rPr lang="en-US" sz="6675" b="1" spc="240" dirty="0" smtClean="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Technologies </a:t>
            </a:r>
            <a:r>
              <a:rPr lang="en-US" sz="6675" b="1" spc="240" dirty="0" err="1" smtClean="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utilisées</a:t>
            </a:r>
            <a:endParaRPr lang="en-US" sz="6675" b="1" spc="240" dirty="0">
              <a:solidFill>
                <a:srgbClr val="FFFBFB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374818" y="-2586212"/>
            <a:ext cx="9619282" cy="5963955"/>
          </a:xfrm>
          <a:custGeom>
            <a:avLst/>
            <a:gdLst/>
            <a:ahLst/>
            <a:cxnLst/>
            <a:rect l="l" t="t" r="r" b="b"/>
            <a:pathLst>
              <a:path w="9619282" h="5963955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8345096" y="-1016743"/>
            <a:ext cx="5903940" cy="3660443"/>
          </a:xfrm>
          <a:custGeom>
            <a:avLst/>
            <a:gdLst/>
            <a:ahLst/>
            <a:cxnLst/>
            <a:rect l="l" t="t" r="r" b="b"/>
            <a:pathLst>
              <a:path w="5903940" h="3660443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e 8"/>
          <p:cNvGrpSpPr/>
          <p:nvPr/>
        </p:nvGrpSpPr>
        <p:grpSpPr>
          <a:xfrm>
            <a:off x="3717743" y="4904664"/>
            <a:ext cx="3922021" cy="3865967"/>
            <a:chOff x="3717743" y="4904664"/>
            <a:chExt cx="3922021" cy="3865967"/>
          </a:xfrm>
        </p:grpSpPr>
        <p:sp>
          <p:nvSpPr>
            <p:cNvPr id="26" name="TextBox 26"/>
            <p:cNvSpPr txBox="1"/>
            <p:nvPr/>
          </p:nvSpPr>
          <p:spPr>
            <a:xfrm>
              <a:off x="3717743" y="7103508"/>
              <a:ext cx="3922021" cy="16671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258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Système </a:t>
              </a:r>
              <a:r>
                <a:rPr lang="fr-FR" sz="1849" spc="83" dirty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de gestion de base de donnée </a:t>
              </a: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relationnelle</a:t>
              </a:r>
            </a:p>
            <a:p>
              <a:pPr marL="342900" lvl="0" indent="-342900">
                <a:lnSpc>
                  <a:spcPts val="258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849" spc="83" dirty="0" err="1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Fonctionnalités</a:t>
              </a:r>
              <a:r>
                <a:rPr lang="en-US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1849" spc="83" dirty="0" err="1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géospatiales</a:t>
              </a:r>
              <a:r>
                <a:rPr lang="en-US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1849" spc="83" dirty="0" err="1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intégrées</a:t>
              </a:r>
              <a:r>
                <a:rPr lang="en-US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avec Oracle Spatial</a:t>
              </a:r>
              <a:endParaRPr lang="en-US" sz="1849" u="none" strike="noStrike" spc="83" dirty="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974" y="4904664"/>
              <a:ext cx="2386453" cy="1583495"/>
            </a:xfrm>
            <a:prstGeom prst="rect">
              <a:avLst/>
            </a:prstGeom>
          </p:spPr>
        </p:pic>
      </p:grpSp>
      <p:grpSp>
        <p:nvGrpSpPr>
          <p:cNvPr id="8" name="Groupe 7"/>
          <p:cNvGrpSpPr/>
          <p:nvPr/>
        </p:nvGrpSpPr>
        <p:grpSpPr>
          <a:xfrm>
            <a:off x="240000" y="4856944"/>
            <a:ext cx="3105864" cy="3580262"/>
            <a:chOff x="240000" y="4856944"/>
            <a:chExt cx="3105864" cy="3580262"/>
          </a:xfrm>
        </p:grpSpPr>
        <p:sp>
          <p:nvSpPr>
            <p:cNvPr id="25" name="TextBox 25"/>
            <p:cNvSpPr txBox="1"/>
            <p:nvPr/>
          </p:nvSpPr>
          <p:spPr>
            <a:xfrm>
              <a:off x="240000" y="7103508"/>
              <a:ext cx="3105864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258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Framework </a:t>
              </a:r>
              <a:r>
                <a:rPr lang="fr-FR" sz="1849" spc="83" dirty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Java moderne très </a:t>
              </a: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robuste</a:t>
              </a:r>
            </a:p>
            <a:p>
              <a:pPr marL="342900" lvl="0" indent="-342900">
                <a:lnSpc>
                  <a:spcPts val="258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2000" dirty="0" smtClean="0">
                  <a:latin typeface="Montserrat Classic" panose="020B0604020202020204" charset="0"/>
                </a:rPr>
                <a:t>É</a:t>
              </a:r>
              <a:r>
                <a:rPr lang="fr-FR" sz="2000" spc="83" dirty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cosystème riche en </a:t>
              </a:r>
              <a:r>
                <a:rPr lang="fr-FR" sz="2000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ressources</a:t>
              </a:r>
              <a:endParaRPr lang="en-US" sz="2000" spc="83" dirty="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938" y="4856944"/>
              <a:ext cx="1702242" cy="1376700"/>
            </a:xfrm>
            <a:prstGeom prst="rect">
              <a:avLst/>
            </a:prstGeom>
          </p:spPr>
        </p:pic>
        <p:sp>
          <p:nvSpPr>
            <p:cNvPr id="46" name="TextBox 33"/>
            <p:cNvSpPr txBox="1"/>
            <p:nvPr/>
          </p:nvSpPr>
          <p:spPr>
            <a:xfrm>
              <a:off x="964758" y="6215074"/>
              <a:ext cx="1804284" cy="42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40"/>
                </a:lnSpc>
                <a:spcBef>
                  <a:spcPct val="0"/>
                </a:spcBef>
              </a:pPr>
              <a:r>
                <a:rPr lang="en-US" sz="2671" b="1" spc="120" dirty="0" smtClean="0">
                  <a:solidFill>
                    <a:srgbClr val="366E3B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Spring</a:t>
              </a:r>
              <a:endParaRPr lang="en-US" sz="2671" b="1" spc="120" dirty="0">
                <a:solidFill>
                  <a:srgbClr val="366E3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8130368" y="4825328"/>
            <a:ext cx="3105864" cy="3945303"/>
            <a:chOff x="8130368" y="4825328"/>
            <a:chExt cx="3105864" cy="3945303"/>
          </a:xfrm>
        </p:grpSpPr>
        <p:sp>
          <p:nvSpPr>
            <p:cNvPr id="27" name="TextBox 27"/>
            <p:cNvSpPr txBox="1"/>
            <p:nvPr/>
          </p:nvSpPr>
          <p:spPr>
            <a:xfrm>
              <a:off x="8130368" y="7103508"/>
              <a:ext cx="3105864" cy="1667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258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Framework </a:t>
              </a:r>
              <a:r>
                <a:rPr lang="fr-FR" sz="1849" spc="83" dirty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de développement d’applications </a:t>
              </a: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Web</a:t>
              </a:r>
            </a:p>
            <a:p>
              <a:pPr marL="342900" lvl="0" indent="-342900">
                <a:lnSpc>
                  <a:spcPts val="258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49" spc="83" dirty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</a:t>
              </a: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pécialisé </a:t>
              </a:r>
              <a:r>
                <a:rPr lang="fr-FR" sz="1849" spc="83" dirty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dans les cadres </a:t>
              </a: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frontaux</a:t>
              </a:r>
            </a:p>
          </p:txBody>
        </p:sp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746" y="4825328"/>
              <a:ext cx="1390504" cy="1473934"/>
            </a:xfrm>
            <a:prstGeom prst="rect">
              <a:avLst/>
            </a:prstGeom>
          </p:spPr>
        </p:pic>
        <p:sp>
          <p:nvSpPr>
            <p:cNvPr id="48" name="TextBox 33"/>
            <p:cNvSpPr txBox="1"/>
            <p:nvPr/>
          </p:nvSpPr>
          <p:spPr>
            <a:xfrm>
              <a:off x="8241856" y="6250522"/>
              <a:ext cx="1804284" cy="42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40"/>
                </a:lnSpc>
                <a:spcBef>
                  <a:spcPct val="0"/>
                </a:spcBef>
              </a:pPr>
              <a:r>
                <a:rPr lang="en-US" sz="2671" b="1" spc="120" dirty="0" smtClean="0">
                  <a:solidFill>
                    <a:srgbClr val="C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Angular</a:t>
              </a:r>
              <a:endParaRPr lang="en-US" sz="2671" b="1" spc="120" dirty="0">
                <a:solidFill>
                  <a:srgbClr val="C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11031983" y="5075137"/>
            <a:ext cx="4165385" cy="4362343"/>
            <a:chOff x="11031983" y="5075137"/>
            <a:chExt cx="4165385" cy="4362343"/>
          </a:xfrm>
        </p:grpSpPr>
        <p:sp>
          <p:nvSpPr>
            <p:cNvPr id="28" name="TextBox 28"/>
            <p:cNvSpPr txBox="1"/>
            <p:nvPr/>
          </p:nvSpPr>
          <p:spPr>
            <a:xfrm>
              <a:off x="11543525" y="7103508"/>
              <a:ext cx="3653843" cy="23339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258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Framework </a:t>
              </a:r>
              <a:r>
                <a:rPr lang="fr-FR" sz="1849" spc="83" dirty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de développement d'applications mobiles </a:t>
              </a: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open-source</a:t>
              </a:r>
            </a:p>
            <a:p>
              <a:pPr marL="342900" lvl="0" indent="-342900">
                <a:lnSpc>
                  <a:spcPts val="258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Applications multiplateformes à partir d’un seul base de code</a:t>
              </a:r>
              <a:endParaRPr lang="fr-FR" sz="1849" spc="83" dirty="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1983" y="5075137"/>
              <a:ext cx="3628981" cy="1224125"/>
            </a:xfrm>
            <a:prstGeom prst="rect">
              <a:avLst/>
            </a:prstGeom>
          </p:spPr>
        </p:pic>
      </p:grpSp>
      <p:grpSp>
        <p:nvGrpSpPr>
          <p:cNvPr id="12" name="Groupe 11"/>
          <p:cNvGrpSpPr/>
          <p:nvPr/>
        </p:nvGrpSpPr>
        <p:grpSpPr>
          <a:xfrm>
            <a:off x="14956684" y="5037037"/>
            <a:ext cx="3105864" cy="3362788"/>
            <a:chOff x="14956684" y="5037037"/>
            <a:chExt cx="3105864" cy="3362788"/>
          </a:xfrm>
        </p:grpSpPr>
        <p:sp>
          <p:nvSpPr>
            <p:cNvPr id="33" name="TextBox 28"/>
            <p:cNvSpPr txBox="1"/>
            <p:nvPr/>
          </p:nvSpPr>
          <p:spPr>
            <a:xfrm>
              <a:off x="14956684" y="7103508"/>
              <a:ext cx="3105864" cy="1296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258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Système </a:t>
              </a:r>
              <a:r>
                <a:rPr lang="fr-FR" sz="1849" spc="83" dirty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de gestion de base de données relationnelle, léger et sans </a:t>
              </a:r>
              <a:r>
                <a:rPr lang="fr-FR" sz="1849" spc="83" dirty="0" smtClean="0">
                  <a:solidFill>
                    <a:srgbClr val="2A2E3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serveur</a:t>
              </a:r>
            </a:p>
          </p:txBody>
        </p:sp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7369" y="5037037"/>
              <a:ext cx="2624494" cy="1321039"/>
            </a:xfrm>
            <a:prstGeom prst="rect">
              <a:avLst/>
            </a:prstGeom>
          </p:spPr>
        </p:pic>
      </p:grpSp>
      <p:sp>
        <p:nvSpPr>
          <p:cNvPr id="52" name="AutoShape 3"/>
          <p:cNvSpPr/>
          <p:nvPr/>
        </p:nvSpPr>
        <p:spPr>
          <a:xfrm>
            <a:off x="666031" y="10020300"/>
            <a:ext cx="17396517" cy="3010"/>
          </a:xfrm>
          <a:prstGeom prst="line">
            <a:avLst/>
          </a:prstGeom>
          <a:ln w="76200" cap="rnd">
            <a:solidFill>
              <a:srgbClr val="051D4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3" name="Group 5"/>
          <p:cNvGrpSpPr/>
          <p:nvPr/>
        </p:nvGrpSpPr>
        <p:grpSpPr>
          <a:xfrm>
            <a:off x="3159543" y="9773836"/>
            <a:ext cx="343780" cy="343780"/>
            <a:chOff x="0" y="0"/>
            <a:chExt cx="812800" cy="812800"/>
          </a:xfrm>
        </p:grpSpPr>
        <p:sp>
          <p:nvSpPr>
            <p:cNvPr id="54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55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"/>
          <p:cNvGrpSpPr/>
          <p:nvPr/>
        </p:nvGrpSpPr>
        <p:grpSpPr>
          <a:xfrm>
            <a:off x="7380848" y="9848410"/>
            <a:ext cx="343780" cy="343780"/>
            <a:chOff x="0" y="0"/>
            <a:chExt cx="812800" cy="812800"/>
          </a:xfrm>
        </p:grpSpPr>
        <p:sp>
          <p:nvSpPr>
            <p:cNvPr id="57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58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"/>
          <p:cNvGrpSpPr/>
          <p:nvPr/>
        </p:nvGrpSpPr>
        <p:grpSpPr>
          <a:xfrm>
            <a:off x="11178696" y="9848410"/>
            <a:ext cx="343780" cy="343780"/>
            <a:chOff x="0" y="0"/>
            <a:chExt cx="812800" cy="812800"/>
          </a:xfrm>
        </p:grpSpPr>
        <p:sp>
          <p:nvSpPr>
            <p:cNvPr id="60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61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5"/>
          <p:cNvGrpSpPr/>
          <p:nvPr/>
        </p:nvGrpSpPr>
        <p:grpSpPr>
          <a:xfrm>
            <a:off x="14660964" y="9848410"/>
            <a:ext cx="343780" cy="343780"/>
            <a:chOff x="0" y="0"/>
            <a:chExt cx="812800" cy="812800"/>
          </a:xfrm>
        </p:grpSpPr>
        <p:sp>
          <p:nvSpPr>
            <p:cNvPr id="63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64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5" name="Group 45"/>
          <p:cNvGrpSpPr/>
          <p:nvPr/>
        </p:nvGrpSpPr>
        <p:grpSpPr>
          <a:xfrm rot="-10800000">
            <a:off x="-1312738" y="-2415603"/>
            <a:ext cx="6449593" cy="3224796"/>
            <a:chOff x="0" y="0"/>
            <a:chExt cx="812800" cy="406400"/>
          </a:xfrm>
        </p:grpSpPr>
        <p:sp>
          <p:nvSpPr>
            <p:cNvPr id="66" name="Freeform 4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id="67" name="TextBox 47"/>
            <p:cNvSpPr txBox="1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72000" y="-6972300"/>
            <a:ext cx="8331785" cy="91696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38200" y="686251"/>
            <a:ext cx="2408898" cy="2408898"/>
            <a:chOff x="0" y="0"/>
            <a:chExt cx="812800" cy="8128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399999">
            <a:off x="6860365" y="6882338"/>
            <a:ext cx="628818" cy="732248"/>
          </a:xfrm>
          <a:custGeom>
            <a:avLst/>
            <a:gdLst/>
            <a:ahLst/>
            <a:cxnLst/>
            <a:rect l="l" t="t" r="r" b="b"/>
            <a:pathLst>
              <a:path w="628818" h="73224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36782" y="218133"/>
            <a:ext cx="7095594" cy="112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800" b="1" dirty="0" smtClean="0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Architecture</a:t>
            </a:r>
            <a:endParaRPr lang="en-US" sz="9600" b="1" dirty="0">
              <a:solidFill>
                <a:srgbClr val="004B29"/>
              </a:solidFill>
              <a:latin typeface="Caladea Bold"/>
              <a:ea typeface="Caladea Bold"/>
              <a:cs typeface="Caladea Bold"/>
              <a:sym typeface="Caladea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6992600" y="2869315"/>
            <a:ext cx="7384281" cy="7384281"/>
            <a:chOff x="0" y="0"/>
            <a:chExt cx="812800" cy="812800"/>
          </a:xfrm>
          <a:solidFill>
            <a:srgbClr val="92D050"/>
          </a:soli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19"/>
          <p:cNvGrpSpPr/>
          <p:nvPr/>
        </p:nvGrpSpPr>
        <p:grpSpPr>
          <a:xfrm>
            <a:off x="-6414797" y="3121526"/>
            <a:ext cx="7384281" cy="7384281"/>
            <a:chOff x="0" y="0"/>
            <a:chExt cx="812800" cy="812800"/>
          </a:xfrm>
          <a:solidFill>
            <a:srgbClr val="92D050"/>
          </a:solidFill>
        </p:grpSpPr>
        <p:sp>
          <p:nvSpPr>
            <p:cNvPr id="24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25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image7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8836" y="1369260"/>
            <a:ext cx="14031487" cy="84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4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2"/>
          <p:cNvGrpSpPr/>
          <p:nvPr/>
        </p:nvGrpSpPr>
        <p:grpSpPr>
          <a:xfrm>
            <a:off x="-430710" y="-3667133"/>
            <a:ext cx="19099709" cy="6407822"/>
            <a:chOff x="0" y="0"/>
            <a:chExt cx="4899365" cy="168765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4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TextBox 23"/>
          <p:cNvSpPr txBox="1"/>
          <p:nvPr/>
        </p:nvSpPr>
        <p:spPr>
          <a:xfrm>
            <a:off x="2667731" y="1426951"/>
            <a:ext cx="1443975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b="1" spc="-102" dirty="0" err="1" smtClean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Réalisation</a:t>
            </a:r>
            <a:r>
              <a:rPr lang="en-US" sz="5127" b="1" spc="-102" dirty="0" smtClean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du </a:t>
            </a:r>
            <a:r>
              <a:rPr lang="en-US" sz="5127" b="1" spc="-102" dirty="0" err="1" smtClean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projet</a:t>
            </a:r>
            <a:r>
              <a:rPr lang="en-US" sz="5127" b="1" spc="-102" dirty="0" smtClean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: </a:t>
            </a:r>
            <a:r>
              <a:rPr lang="en-US" sz="5127" b="1" spc="-102" dirty="0" err="1" smtClean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Travaux</a:t>
            </a:r>
            <a:r>
              <a:rPr lang="en-US" sz="5127" b="1" spc="-102" dirty="0" smtClean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5127" b="1" spc="-102" dirty="0" err="1" smtClean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effectués</a:t>
            </a:r>
            <a:endParaRPr lang="en-US" sz="5127" b="1" spc="-102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957705" y="3078269"/>
            <a:ext cx="13913982" cy="805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301"/>
              </a:lnSpc>
            </a:pPr>
            <a:r>
              <a:rPr lang="fr-FR" sz="2200" dirty="0" smtClean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Un nouveau </a:t>
            </a:r>
            <a:r>
              <a:rPr lang="fr-FR" sz="2200" dirty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système </a:t>
            </a:r>
            <a:r>
              <a:rPr lang="fr-FR" sz="2200" dirty="0" smtClean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intégrant les </a:t>
            </a:r>
            <a:r>
              <a:rPr lang="fr-FR" sz="2200" dirty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données essentielles des systèmes de gestion des électeurs et des </a:t>
            </a:r>
            <a:r>
              <a:rPr lang="fr-FR" sz="2200" dirty="0" smtClean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candidats.</a:t>
            </a:r>
            <a:endParaRPr lang="en-US" sz="2200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7" name="Freeform 37"/>
          <p:cNvSpPr/>
          <p:nvPr/>
        </p:nvSpPr>
        <p:spPr>
          <a:xfrm rot="-10800000">
            <a:off x="-419819" y="-2998863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5" name="Groupe 44"/>
          <p:cNvGrpSpPr/>
          <p:nvPr/>
        </p:nvGrpSpPr>
        <p:grpSpPr>
          <a:xfrm>
            <a:off x="9063286" y="4305300"/>
            <a:ext cx="3135624" cy="5684110"/>
            <a:chOff x="9063286" y="4347082"/>
            <a:chExt cx="3135624" cy="5684110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9063286" y="4347082"/>
              <a:ext cx="3135624" cy="5684110"/>
              <a:chOff x="0" y="-38100"/>
              <a:chExt cx="2046324" cy="248664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4718" y="-19050"/>
                <a:ext cx="2041606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2041606" h="2448541">
                    <a:moveTo>
                      <a:pt x="79191" y="0"/>
                    </a:moveTo>
                    <a:lnTo>
                      <a:pt x="1962415" y="0"/>
                    </a:lnTo>
                    <a:cubicBezTo>
                      <a:pt x="2006151" y="0"/>
                      <a:pt x="2041606" y="35455"/>
                      <a:pt x="2041606" y="79191"/>
                    </a:cubicBezTo>
                    <a:lnTo>
                      <a:pt x="2041606" y="2369350"/>
                    </a:lnTo>
                    <a:cubicBezTo>
                      <a:pt x="2041606" y="2390353"/>
                      <a:pt x="2033263" y="2410495"/>
                      <a:pt x="2018411" y="2425347"/>
                    </a:cubicBezTo>
                    <a:cubicBezTo>
                      <a:pt x="2003560" y="2440198"/>
                      <a:pt x="1983418" y="2448541"/>
                      <a:pt x="1962415" y="2448541"/>
                    </a:cubicBezTo>
                    <a:lnTo>
                      <a:pt x="79191" y="2448541"/>
                    </a:lnTo>
                    <a:cubicBezTo>
                      <a:pt x="58188" y="2448541"/>
                      <a:pt x="38046" y="2440198"/>
                      <a:pt x="23195" y="2425347"/>
                    </a:cubicBezTo>
                    <a:cubicBezTo>
                      <a:pt x="8343" y="2410495"/>
                      <a:pt x="0" y="2390353"/>
                      <a:pt x="0" y="2369350"/>
                    </a:cubicBezTo>
                    <a:lnTo>
                      <a:pt x="0" y="79191"/>
                    </a:lnTo>
                    <a:cubicBezTo>
                      <a:pt x="0" y="58188"/>
                      <a:pt x="8343" y="38046"/>
                      <a:pt x="23195" y="23195"/>
                    </a:cubicBezTo>
                    <a:cubicBezTo>
                      <a:pt x="38046" y="8343"/>
                      <a:pt x="58188" y="0"/>
                      <a:pt x="79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315E41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9561522" y="4347082"/>
              <a:ext cx="2146380" cy="1000429"/>
            </a:xfrm>
            <a:custGeom>
              <a:avLst/>
              <a:gdLst/>
              <a:ahLst/>
              <a:cxnLst/>
              <a:rect l="l" t="t" r="r" b="b"/>
              <a:pathLst>
                <a:path w="2146380" h="1000429">
                  <a:moveTo>
                    <a:pt x="0" y="0"/>
                  </a:moveTo>
                  <a:lnTo>
                    <a:pt x="2146380" y="0"/>
                  </a:lnTo>
                  <a:lnTo>
                    <a:pt x="2146380" y="1000429"/>
                  </a:lnTo>
                  <a:lnTo>
                    <a:pt x="0" y="1000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t="-11454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9243177" y="6787824"/>
              <a:ext cx="2738293" cy="2680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927"/>
                </a:lnSpc>
              </a:pP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Création de </a:t>
              </a: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263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classe: 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12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classes de 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configuration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12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contrôleurs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17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classes de transfert de données pour les requêtes et 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réponses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11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classes 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d’exception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84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modèles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72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classes de communication avec la base de donnée 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55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classes de service</a:t>
              </a:r>
              <a:endParaRPr lang="en-US" sz="1284" dirty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562661" y="6327841"/>
              <a:ext cx="2099327" cy="294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78"/>
                </a:lnSpc>
                <a:spcBef>
                  <a:spcPct val="0"/>
                </a:spcBef>
              </a:pPr>
              <a:r>
                <a:rPr lang="en-US" sz="1779" b="1" dirty="0" smtClean="0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1779" b="1" dirty="0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143583" y="4419191"/>
              <a:ext cx="937482" cy="595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5"/>
                </a:lnSpc>
                <a:spcBef>
                  <a:spcPct val="0"/>
                </a:spcBef>
              </a:pPr>
              <a:r>
                <a:rPr lang="en-US" sz="3824" b="1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</p:txBody>
        </p:sp>
        <p:sp>
          <p:nvSpPr>
            <p:cNvPr id="38" name="Freeform 3"/>
            <p:cNvSpPr/>
            <p:nvPr/>
          </p:nvSpPr>
          <p:spPr>
            <a:xfrm>
              <a:off x="10214871" y="5410462"/>
              <a:ext cx="841683" cy="829440"/>
            </a:xfrm>
            <a:custGeom>
              <a:avLst/>
              <a:gdLst/>
              <a:ahLst/>
              <a:cxnLst/>
              <a:rect l="l" t="t" r="r" b="b"/>
              <a:pathLst>
                <a:path w="841683" h="829440">
                  <a:moveTo>
                    <a:pt x="0" y="0"/>
                  </a:moveTo>
                  <a:lnTo>
                    <a:pt x="841683" y="0"/>
                  </a:lnTo>
                  <a:lnTo>
                    <a:pt x="841683" y="829440"/>
                  </a:lnTo>
                  <a:lnTo>
                    <a:pt x="0" y="829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2" name="Groupe 21"/>
          <p:cNvGrpSpPr/>
          <p:nvPr/>
        </p:nvGrpSpPr>
        <p:grpSpPr>
          <a:xfrm>
            <a:off x="5561122" y="4347081"/>
            <a:ext cx="3128394" cy="4518309"/>
            <a:chOff x="5561122" y="4347081"/>
            <a:chExt cx="3128394" cy="4518309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5561122" y="4347081"/>
              <a:ext cx="3128394" cy="4518309"/>
              <a:chOff x="0" y="0"/>
              <a:chExt cx="2041606" cy="24485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41606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2041606" h="2448541">
                    <a:moveTo>
                      <a:pt x="79191" y="0"/>
                    </a:moveTo>
                    <a:lnTo>
                      <a:pt x="1962415" y="0"/>
                    </a:lnTo>
                    <a:cubicBezTo>
                      <a:pt x="2006151" y="0"/>
                      <a:pt x="2041606" y="35455"/>
                      <a:pt x="2041606" y="79191"/>
                    </a:cubicBezTo>
                    <a:lnTo>
                      <a:pt x="2041606" y="2369350"/>
                    </a:lnTo>
                    <a:cubicBezTo>
                      <a:pt x="2041606" y="2390353"/>
                      <a:pt x="2033263" y="2410495"/>
                      <a:pt x="2018411" y="2425347"/>
                    </a:cubicBezTo>
                    <a:cubicBezTo>
                      <a:pt x="2003560" y="2440198"/>
                      <a:pt x="1983418" y="2448541"/>
                      <a:pt x="1962415" y="2448541"/>
                    </a:cubicBezTo>
                    <a:lnTo>
                      <a:pt x="79191" y="2448541"/>
                    </a:lnTo>
                    <a:cubicBezTo>
                      <a:pt x="58188" y="2448541"/>
                      <a:pt x="38046" y="2440198"/>
                      <a:pt x="23195" y="2425347"/>
                    </a:cubicBezTo>
                    <a:cubicBezTo>
                      <a:pt x="8343" y="2410495"/>
                      <a:pt x="0" y="2390353"/>
                      <a:pt x="0" y="2369350"/>
                    </a:cubicBezTo>
                    <a:lnTo>
                      <a:pt x="0" y="79191"/>
                    </a:lnTo>
                    <a:cubicBezTo>
                      <a:pt x="0" y="58188"/>
                      <a:pt x="8343" y="38046"/>
                      <a:pt x="23195" y="23195"/>
                    </a:cubicBezTo>
                    <a:cubicBezTo>
                      <a:pt x="38046" y="8343"/>
                      <a:pt x="58188" y="0"/>
                      <a:pt x="79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315E41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6052129" y="4347082"/>
              <a:ext cx="2146380" cy="1000429"/>
            </a:xfrm>
            <a:custGeom>
              <a:avLst/>
              <a:gdLst/>
              <a:ahLst/>
              <a:cxnLst/>
              <a:rect l="l" t="t" r="r" b="b"/>
              <a:pathLst>
                <a:path w="2146380" h="1000429">
                  <a:moveTo>
                    <a:pt x="0" y="0"/>
                  </a:moveTo>
                  <a:lnTo>
                    <a:pt x="2146380" y="0"/>
                  </a:lnTo>
                  <a:lnTo>
                    <a:pt x="2146380" y="1000429"/>
                  </a:lnTo>
                  <a:lnTo>
                    <a:pt x="0" y="1000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t="-11454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5733784" y="6672483"/>
              <a:ext cx="2738293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927"/>
                </a:lnSpc>
              </a:pP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Conception de </a:t>
              </a: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121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objets de base de 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données: 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50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tables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44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vues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</a:t>
              </a:r>
              <a:endParaRPr lang="fr-FR" sz="1284" dirty="0" smtClean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25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procédures </a:t>
              </a:r>
            </a:p>
            <a:p>
              <a:pPr marL="285750" lvl="0" indent="-285750">
                <a:lnSpc>
                  <a:spcPts val="1927"/>
                </a:lnSpc>
                <a:buFont typeface="Arial" panose="020B0604020202020204" pitchFamily="34" charset="0"/>
                <a:buChar char="•"/>
              </a:pP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fonctions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053267" y="6327841"/>
              <a:ext cx="2099327" cy="27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78"/>
                </a:lnSpc>
                <a:spcBef>
                  <a:spcPct val="0"/>
                </a:spcBef>
              </a:pPr>
              <a:r>
                <a:rPr lang="en-US" sz="1779" b="1" dirty="0" smtClean="0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  <a:endParaRPr lang="en-US" sz="1779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634189" y="4419191"/>
              <a:ext cx="937482" cy="595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5"/>
                </a:lnSpc>
                <a:spcBef>
                  <a:spcPct val="0"/>
                </a:spcBef>
              </a:pPr>
              <a:r>
                <a:rPr lang="en-US" sz="3824" b="1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</p:txBody>
        </p:sp>
        <p:sp>
          <p:nvSpPr>
            <p:cNvPr id="39" name="Freeform 33"/>
            <p:cNvSpPr/>
            <p:nvPr/>
          </p:nvSpPr>
          <p:spPr>
            <a:xfrm>
              <a:off x="6634189" y="5387135"/>
              <a:ext cx="800631" cy="812449"/>
            </a:xfrm>
            <a:custGeom>
              <a:avLst/>
              <a:gdLst/>
              <a:ahLst/>
              <a:cxnLst/>
              <a:rect l="l" t="t" r="r" b="b"/>
              <a:pathLst>
                <a:path w="800631" h="812449">
                  <a:moveTo>
                    <a:pt x="0" y="0"/>
                  </a:moveTo>
                  <a:lnTo>
                    <a:pt x="800632" y="0"/>
                  </a:lnTo>
                  <a:lnTo>
                    <a:pt x="800632" y="812449"/>
                  </a:lnTo>
                  <a:lnTo>
                    <a:pt x="0" y="812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6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e 20"/>
          <p:cNvGrpSpPr/>
          <p:nvPr/>
        </p:nvGrpSpPr>
        <p:grpSpPr>
          <a:xfrm>
            <a:off x="2049727" y="4347082"/>
            <a:ext cx="3128394" cy="3751948"/>
            <a:chOff x="2049727" y="4347082"/>
            <a:chExt cx="3128394" cy="3751948"/>
          </a:xfrm>
        </p:grpSpPr>
        <p:grpSp>
          <p:nvGrpSpPr>
            <p:cNvPr id="2" name="Group 2"/>
            <p:cNvGrpSpPr/>
            <p:nvPr/>
          </p:nvGrpSpPr>
          <p:grpSpPr>
            <a:xfrm rot="-10800000">
              <a:off x="2049727" y="4347082"/>
              <a:ext cx="3128394" cy="3751948"/>
              <a:chOff x="0" y="0"/>
              <a:chExt cx="2041606" cy="2448541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41606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2041606" h="2448541">
                    <a:moveTo>
                      <a:pt x="79191" y="0"/>
                    </a:moveTo>
                    <a:lnTo>
                      <a:pt x="1962415" y="0"/>
                    </a:lnTo>
                    <a:cubicBezTo>
                      <a:pt x="2006151" y="0"/>
                      <a:pt x="2041606" y="35455"/>
                      <a:pt x="2041606" y="79191"/>
                    </a:cubicBezTo>
                    <a:lnTo>
                      <a:pt x="2041606" y="2369350"/>
                    </a:lnTo>
                    <a:cubicBezTo>
                      <a:pt x="2041606" y="2390353"/>
                      <a:pt x="2033263" y="2410495"/>
                      <a:pt x="2018411" y="2425347"/>
                    </a:cubicBezTo>
                    <a:cubicBezTo>
                      <a:pt x="2003560" y="2440198"/>
                      <a:pt x="1983418" y="2448541"/>
                      <a:pt x="1962415" y="2448541"/>
                    </a:cubicBezTo>
                    <a:lnTo>
                      <a:pt x="79191" y="2448541"/>
                    </a:lnTo>
                    <a:cubicBezTo>
                      <a:pt x="58188" y="2448541"/>
                      <a:pt x="38046" y="2440198"/>
                      <a:pt x="23195" y="2425347"/>
                    </a:cubicBezTo>
                    <a:cubicBezTo>
                      <a:pt x="8343" y="2410495"/>
                      <a:pt x="0" y="2390353"/>
                      <a:pt x="0" y="2369350"/>
                    </a:cubicBezTo>
                    <a:lnTo>
                      <a:pt x="0" y="79191"/>
                    </a:lnTo>
                    <a:cubicBezTo>
                      <a:pt x="0" y="58188"/>
                      <a:pt x="8343" y="38046"/>
                      <a:pt x="23195" y="23195"/>
                    </a:cubicBezTo>
                    <a:cubicBezTo>
                      <a:pt x="38046" y="8343"/>
                      <a:pt x="58188" y="0"/>
                      <a:pt x="79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315E41"/>
                </a:solidFill>
                <a:prstDash val="solid"/>
                <a:round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2540734" y="4347082"/>
              <a:ext cx="2146380" cy="1000429"/>
            </a:xfrm>
            <a:custGeom>
              <a:avLst/>
              <a:gdLst/>
              <a:ahLst/>
              <a:cxnLst/>
              <a:rect l="l" t="t" r="r" b="b"/>
              <a:pathLst>
                <a:path w="2146380" h="1000429">
                  <a:moveTo>
                    <a:pt x="0" y="0"/>
                  </a:moveTo>
                  <a:lnTo>
                    <a:pt x="2146380" y="0"/>
                  </a:lnTo>
                  <a:lnTo>
                    <a:pt x="2146380" y="1000429"/>
                  </a:lnTo>
                  <a:lnTo>
                    <a:pt x="0" y="1000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t="-11454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2222390" y="6672483"/>
              <a:ext cx="2738293" cy="46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927"/>
                </a:lnSpc>
              </a:pP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Mise </a:t>
              </a:r>
              <a:r>
                <a:rPr lang="fr-FR" sz="1284" dirty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 place une nouvelle base de donnée</a:t>
              </a:r>
              <a:endParaRPr lang="en-US" sz="1284" dirty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541872" y="6327841"/>
              <a:ext cx="2099327" cy="27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78"/>
                </a:lnSpc>
                <a:spcBef>
                  <a:spcPct val="0"/>
                </a:spcBef>
              </a:pPr>
              <a:r>
                <a:rPr lang="en-US" sz="1779" b="1" dirty="0" smtClean="0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1779" b="1" dirty="0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122795" y="4419191"/>
              <a:ext cx="937482" cy="595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5"/>
                </a:lnSpc>
                <a:spcBef>
                  <a:spcPct val="0"/>
                </a:spcBef>
              </a:pPr>
              <a:r>
                <a:rPr lang="en-US" sz="3824" b="1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</p:txBody>
        </p:sp>
        <p:sp>
          <p:nvSpPr>
            <p:cNvPr id="40" name="Freeform 5"/>
            <p:cNvSpPr/>
            <p:nvPr/>
          </p:nvSpPr>
          <p:spPr>
            <a:xfrm>
              <a:off x="3193082" y="5366042"/>
              <a:ext cx="841683" cy="841683"/>
            </a:xfrm>
            <a:custGeom>
              <a:avLst/>
              <a:gdLst/>
              <a:ahLst/>
              <a:cxnLst/>
              <a:rect l="l" t="t" r="r" b="b"/>
              <a:pathLst>
                <a:path w="841683" h="841683">
                  <a:moveTo>
                    <a:pt x="0" y="0"/>
                  </a:moveTo>
                  <a:lnTo>
                    <a:pt x="841683" y="0"/>
                  </a:lnTo>
                  <a:lnTo>
                    <a:pt x="841683" y="841683"/>
                  </a:lnTo>
                  <a:lnTo>
                    <a:pt x="0" y="841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6">
                <a:extLs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6" name="Groupe 45"/>
          <p:cNvGrpSpPr/>
          <p:nvPr/>
        </p:nvGrpSpPr>
        <p:grpSpPr>
          <a:xfrm>
            <a:off x="12645006" y="4363352"/>
            <a:ext cx="3128394" cy="3751948"/>
            <a:chOff x="12581910" y="4347082"/>
            <a:chExt cx="3128394" cy="3751948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12581910" y="4347082"/>
              <a:ext cx="3128394" cy="3751948"/>
              <a:chOff x="0" y="0"/>
              <a:chExt cx="2041606" cy="244854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041606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2041606" h="2448541">
                    <a:moveTo>
                      <a:pt x="79191" y="0"/>
                    </a:moveTo>
                    <a:lnTo>
                      <a:pt x="1962415" y="0"/>
                    </a:lnTo>
                    <a:cubicBezTo>
                      <a:pt x="2006151" y="0"/>
                      <a:pt x="2041606" y="35455"/>
                      <a:pt x="2041606" y="79191"/>
                    </a:cubicBezTo>
                    <a:lnTo>
                      <a:pt x="2041606" y="2369350"/>
                    </a:lnTo>
                    <a:cubicBezTo>
                      <a:pt x="2041606" y="2390353"/>
                      <a:pt x="2033263" y="2410495"/>
                      <a:pt x="2018411" y="2425347"/>
                    </a:cubicBezTo>
                    <a:cubicBezTo>
                      <a:pt x="2003560" y="2440198"/>
                      <a:pt x="1983418" y="2448541"/>
                      <a:pt x="1962415" y="2448541"/>
                    </a:cubicBezTo>
                    <a:lnTo>
                      <a:pt x="79191" y="2448541"/>
                    </a:lnTo>
                    <a:cubicBezTo>
                      <a:pt x="58188" y="2448541"/>
                      <a:pt x="38046" y="2440198"/>
                      <a:pt x="23195" y="2425347"/>
                    </a:cubicBezTo>
                    <a:cubicBezTo>
                      <a:pt x="8343" y="2410495"/>
                      <a:pt x="0" y="2390353"/>
                      <a:pt x="0" y="2369350"/>
                    </a:cubicBezTo>
                    <a:lnTo>
                      <a:pt x="0" y="79191"/>
                    </a:lnTo>
                    <a:cubicBezTo>
                      <a:pt x="0" y="58188"/>
                      <a:pt x="8343" y="38046"/>
                      <a:pt x="23195" y="23195"/>
                    </a:cubicBezTo>
                    <a:cubicBezTo>
                      <a:pt x="38046" y="8343"/>
                      <a:pt x="58188" y="0"/>
                      <a:pt x="79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315E41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3072917" y="4347082"/>
              <a:ext cx="2146380" cy="1000429"/>
            </a:xfrm>
            <a:custGeom>
              <a:avLst/>
              <a:gdLst/>
              <a:ahLst/>
              <a:cxnLst/>
              <a:rect l="l" t="t" r="r" b="b"/>
              <a:pathLst>
                <a:path w="2146380" h="1000429">
                  <a:moveTo>
                    <a:pt x="0" y="0"/>
                  </a:moveTo>
                  <a:lnTo>
                    <a:pt x="2146380" y="0"/>
                  </a:lnTo>
                  <a:lnTo>
                    <a:pt x="2146380" y="1000429"/>
                  </a:lnTo>
                  <a:lnTo>
                    <a:pt x="0" y="1000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t="-11454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2754573" y="6672483"/>
              <a:ext cx="2738293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927"/>
                </a:lnSpc>
              </a:pP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Développement de </a:t>
              </a:r>
              <a:r>
                <a:rPr lang="fr-FR" sz="1284" b="1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18</a:t>
              </a:r>
              <a:r>
                <a:rPr lang="fr-FR" sz="1284" dirty="0" smtClean="0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écrans pour les interfaces utilisateurs</a:t>
              </a:r>
              <a:endParaRPr lang="en-US" sz="1284" dirty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3074055" y="6327841"/>
              <a:ext cx="2099327" cy="294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78"/>
                </a:lnSpc>
                <a:spcBef>
                  <a:spcPct val="0"/>
                </a:spcBef>
              </a:pPr>
              <a:r>
                <a:rPr lang="en-US" sz="1779" b="1" dirty="0" smtClean="0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1779" b="1" dirty="0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3654978" y="4419191"/>
              <a:ext cx="937482" cy="595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5"/>
                </a:lnSpc>
                <a:spcBef>
                  <a:spcPct val="0"/>
                </a:spcBef>
              </a:pPr>
              <a:r>
                <a:rPr lang="en-US" sz="3824" b="1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</p:txBody>
        </p:sp>
        <p:sp>
          <p:nvSpPr>
            <p:cNvPr id="41" name="Freeform 23"/>
            <p:cNvSpPr/>
            <p:nvPr/>
          </p:nvSpPr>
          <p:spPr>
            <a:xfrm>
              <a:off x="13707695" y="5576089"/>
              <a:ext cx="841683" cy="726908"/>
            </a:xfrm>
            <a:custGeom>
              <a:avLst/>
              <a:gdLst/>
              <a:ahLst/>
              <a:cxnLst/>
              <a:rect l="l" t="t" r="r" b="b"/>
              <a:pathLst>
                <a:path w="841683" h="726908">
                  <a:moveTo>
                    <a:pt x="0" y="0"/>
                  </a:moveTo>
                  <a:lnTo>
                    <a:pt x="841683" y="0"/>
                  </a:lnTo>
                  <a:lnTo>
                    <a:pt x="841683" y="726908"/>
                  </a:lnTo>
                  <a:lnTo>
                    <a:pt x="0" y="726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8">
                <a:extLst>
                  <a:ext uri="{96DAC541-7B7A-43D3-8B79-37D633B846F1}">
                    <asvg:svgBlip xmlns="" xmlns:asvg="http://schemas.microsoft.com/office/drawing/2016/SVG/main" r:embed="rId4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19200" y="0"/>
            <a:ext cx="17068800" cy="10287000"/>
            <a:chOff x="0" y="0"/>
            <a:chExt cx="1078230" cy="70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954" cy="709267"/>
            </a:xfrm>
            <a:custGeom>
              <a:avLst/>
              <a:gdLst/>
              <a:ahLst/>
              <a:cxnLst/>
              <a:rect l="l" t="t" r="r" b="b"/>
              <a:pathLst>
                <a:path w="1071954" h="709267">
                  <a:moveTo>
                    <a:pt x="841861" y="0"/>
                  </a:moveTo>
                  <a:lnTo>
                    <a:pt x="33169" y="0"/>
                  </a:lnTo>
                  <a:cubicBezTo>
                    <a:pt x="14850" y="0"/>
                    <a:pt x="0" y="14850"/>
                    <a:pt x="0" y="33169"/>
                  </a:cubicBezTo>
                  <a:lnTo>
                    <a:pt x="0" y="676098"/>
                  </a:lnTo>
                  <a:cubicBezTo>
                    <a:pt x="0" y="684895"/>
                    <a:pt x="3495" y="693332"/>
                    <a:pt x="9715" y="699552"/>
                  </a:cubicBezTo>
                  <a:cubicBezTo>
                    <a:pt x="15935" y="705773"/>
                    <a:pt x="24372" y="709267"/>
                    <a:pt x="33169" y="709267"/>
                  </a:cubicBezTo>
                  <a:lnTo>
                    <a:pt x="841861" y="709267"/>
                  </a:lnTo>
                  <a:cubicBezTo>
                    <a:pt x="862376" y="709267"/>
                    <a:pt x="881321" y="698288"/>
                    <a:pt x="891520" y="680488"/>
                  </a:cubicBezTo>
                  <a:lnTo>
                    <a:pt x="1061740" y="383413"/>
                  </a:lnTo>
                  <a:cubicBezTo>
                    <a:pt x="1071954" y="365586"/>
                    <a:pt x="1071954" y="343681"/>
                    <a:pt x="1061740" y="325854"/>
                  </a:cubicBezTo>
                  <a:lnTo>
                    <a:pt x="891520" y="28779"/>
                  </a:lnTo>
                  <a:cubicBezTo>
                    <a:pt x="881321" y="10980"/>
                    <a:pt x="862376" y="0"/>
                    <a:pt x="841861" y="0"/>
                  </a:cubicBez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3930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4759045" y="0"/>
            <a:ext cx="14349751" cy="10839591"/>
            <a:chOff x="-23055" y="-38100"/>
            <a:chExt cx="1022876" cy="747367"/>
          </a:xfrm>
        </p:grpSpPr>
        <p:sp>
          <p:nvSpPr>
            <p:cNvPr id="6" name="Freeform 6"/>
            <p:cNvSpPr/>
            <p:nvPr/>
          </p:nvSpPr>
          <p:spPr>
            <a:xfrm>
              <a:off x="-23055" y="-876"/>
              <a:ext cx="1022876" cy="709267"/>
            </a:xfrm>
            <a:custGeom>
              <a:avLst/>
              <a:gdLst/>
              <a:ahLst/>
              <a:cxnLst/>
              <a:rect l="l" t="t" r="r" b="b"/>
              <a:pathLst>
                <a:path w="1022876" h="709267">
                  <a:moveTo>
                    <a:pt x="791508" y="0"/>
                  </a:moveTo>
                  <a:lnTo>
                    <a:pt x="34741" y="0"/>
                  </a:lnTo>
                  <a:cubicBezTo>
                    <a:pt x="25527" y="0"/>
                    <a:pt x="16691" y="3660"/>
                    <a:pt x="10175" y="10175"/>
                  </a:cubicBezTo>
                  <a:cubicBezTo>
                    <a:pt x="3660" y="16691"/>
                    <a:pt x="0" y="25527"/>
                    <a:pt x="0" y="34741"/>
                  </a:cubicBezTo>
                  <a:lnTo>
                    <a:pt x="0" y="674526"/>
                  </a:lnTo>
                  <a:cubicBezTo>
                    <a:pt x="0" y="683740"/>
                    <a:pt x="3660" y="692577"/>
                    <a:pt x="10175" y="699092"/>
                  </a:cubicBezTo>
                  <a:cubicBezTo>
                    <a:pt x="16691" y="705607"/>
                    <a:pt x="25527" y="709267"/>
                    <a:pt x="34741" y="709267"/>
                  </a:cubicBezTo>
                  <a:lnTo>
                    <a:pt x="791508" y="709267"/>
                  </a:lnTo>
                  <a:cubicBezTo>
                    <a:pt x="812995" y="709267"/>
                    <a:pt x="832838" y="697767"/>
                    <a:pt x="843520" y="679124"/>
                  </a:cubicBezTo>
                  <a:lnTo>
                    <a:pt x="1012177" y="384777"/>
                  </a:lnTo>
                  <a:cubicBezTo>
                    <a:pt x="1022876" y="366105"/>
                    <a:pt x="1022876" y="343162"/>
                    <a:pt x="1012177" y="324490"/>
                  </a:cubicBezTo>
                  <a:lnTo>
                    <a:pt x="843520" y="30143"/>
                  </a:lnTo>
                  <a:cubicBezTo>
                    <a:pt x="832838" y="11500"/>
                    <a:pt x="812995" y="0"/>
                    <a:pt x="7915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5149" cy="74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76516">
            <a:off x="2353753" y="3005175"/>
            <a:ext cx="5696771" cy="3944382"/>
            <a:chOff x="0" y="0"/>
            <a:chExt cx="1027168" cy="711200"/>
          </a:xfrm>
        </p:grpSpPr>
        <p:sp>
          <p:nvSpPr>
            <p:cNvPr id="9" name="Freeform 9"/>
            <p:cNvSpPr/>
            <p:nvPr/>
          </p:nvSpPr>
          <p:spPr>
            <a:xfrm>
              <a:off x="58418" y="65323"/>
              <a:ext cx="910332" cy="645877"/>
            </a:xfrm>
            <a:custGeom>
              <a:avLst/>
              <a:gdLst/>
              <a:ahLst/>
              <a:cxnLst/>
              <a:rect l="l" t="t" r="r" b="b"/>
              <a:pathLst>
                <a:path w="910332" h="645877">
                  <a:moveTo>
                    <a:pt x="529954" y="38242"/>
                  </a:moveTo>
                  <a:lnTo>
                    <a:pt x="893962" y="542312"/>
                  </a:lnTo>
                  <a:cubicBezTo>
                    <a:pt x="908323" y="562198"/>
                    <a:pt x="910332" y="588454"/>
                    <a:pt x="899164" y="610294"/>
                  </a:cubicBezTo>
                  <a:cubicBezTo>
                    <a:pt x="887996" y="632134"/>
                    <a:pt x="865534" y="645877"/>
                    <a:pt x="841004" y="645877"/>
                  </a:cubicBezTo>
                  <a:lnTo>
                    <a:pt x="69328" y="645877"/>
                  </a:lnTo>
                  <a:cubicBezTo>
                    <a:pt x="44798" y="645877"/>
                    <a:pt x="22336" y="632134"/>
                    <a:pt x="11168" y="610294"/>
                  </a:cubicBezTo>
                  <a:cubicBezTo>
                    <a:pt x="0" y="588454"/>
                    <a:pt x="2009" y="562198"/>
                    <a:pt x="16370" y="542312"/>
                  </a:cubicBezTo>
                  <a:lnTo>
                    <a:pt x="380378" y="38242"/>
                  </a:lnTo>
                  <a:cubicBezTo>
                    <a:pt x="397721" y="14226"/>
                    <a:pt x="425542" y="0"/>
                    <a:pt x="455166" y="0"/>
                  </a:cubicBezTo>
                  <a:cubicBezTo>
                    <a:pt x="484790" y="0"/>
                    <a:pt x="512611" y="14226"/>
                    <a:pt x="529954" y="38242"/>
                  </a:cubicBez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60495" y="292100"/>
              <a:ext cx="70617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93167" y="9078789"/>
            <a:ext cx="292706" cy="29270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17109" y="2700309"/>
            <a:ext cx="1098675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b="1" i="1" dirty="0" smtClean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DEMONSTRATION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24" name="Freeform 11"/>
          <p:cNvSpPr/>
          <p:nvPr/>
        </p:nvSpPr>
        <p:spPr>
          <a:xfrm>
            <a:off x="10898270" y="2700309"/>
            <a:ext cx="7375144" cy="7581924"/>
          </a:xfrm>
          <a:custGeom>
            <a:avLst/>
            <a:gdLst/>
            <a:ahLst/>
            <a:cxnLst/>
            <a:rect l="l" t="t" r="r" b="b"/>
            <a:pathLst>
              <a:path w="7375144" h="7581924">
                <a:moveTo>
                  <a:pt x="0" y="0"/>
                </a:moveTo>
                <a:lnTo>
                  <a:pt x="7375145" y="0"/>
                </a:lnTo>
                <a:lnTo>
                  <a:pt x="7375145" y="7581924"/>
                </a:lnTo>
                <a:lnTo>
                  <a:pt x="0" y="7581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glow rad="127000">
              <a:srgbClr val="396F55"/>
            </a:glow>
          </a:effectLst>
        </p:spPr>
      </p:sp>
      <p:grpSp>
        <p:nvGrpSpPr>
          <p:cNvPr id="25" name="Group 8"/>
          <p:cNvGrpSpPr/>
          <p:nvPr/>
        </p:nvGrpSpPr>
        <p:grpSpPr>
          <a:xfrm rot="5476516">
            <a:off x="14925776" y="-725374"/>
            <a:ext cx="4067192" cy="2567373"/>
            <a:chOff x="0" y="0"/>
            <a:chExt cx="812800" cy="513072"/>
          </a:xfrm>
        </p:grpSpPr>
        <p:sp>
          <p:nvSpPr>
            <p:cNvPr id="26" name="Freeform 9"/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27" name="TextBox 10"/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95400" y="3832508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97897" y="2581330"/>
            <a:ext cx="11728662" cy="5025232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315E4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85739" y="4054664"/>
            <a:ext cx="12970408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72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Problèmes</a:t>
            </a:r>
            <a:r>
              <a:rPr lang="en-US" sz="72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72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rencontrés</a:t>
            </a:r>
            <a:r>
              <a:rPr lang="en-US" sz="72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ctr">
              <a:spcBef>
                <a:spcPct val="0"/>
              </a:spcBef>
            </a:pPr>
            <a:r>
              <a:rPr lang="en-US" sz="72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et solutions</a:t>
            </a:r>
            <a:endParaRPr lang="en-US" sz="72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286146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5145" y="1344572"/>
            <a:ext cx="11408977" cy="2013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746"/>
              </a:lnSpc>
            </a:pPr>
            <a:r>
              <a:rPr lang="en-US" sz="11247" dirty="0" err="1" smtClean="0">
                <a:solidFill>
                  <a:srgbClr val="2B3C56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Problèmes</a:t>
            </a:r>
            <a:r>
              <a:rPr lang="en-US" sz="11247" dirty="0" smtClean="0">
                <a:solidFill>
                  <a:srgbClr val="2B3C56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11247" dirty="0" err="1" smtClean="0">
                <a:solidFill>
                  <a:srgbClr val="2B3C56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rencontrés</a:t>
            </a:r>
            <a:endParaRPr lang="en-US" sz="11247" dirty="0">
              <a:solidFill>
                <a:srgbClr val="2B3C56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5145" y="2588417"/>
            <a:ext cx="10637309" cy="181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46"/>
              </a:lnSpc>
            </a:pPr>
            <a:r>
              <a:rPr lang="en-US" sz="11247" dirty="0" smtClean="0">
                <a:solidFill>
                  <a:srgbClr val="00725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Solutions</a:t>
            </a:r>
            <a:endParaRPr lang="en-US" sz="11247" dirty="0">
              <a:solidFill>
                <a:srgbClr val="007259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4751489" y="4612826"/>
            <a:ext cx="21849294" cy="4825995"/>
            <a:chOff x="0" y="0"/>
            <a:chExt cx="3162401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2401" cy="698500"/>
            </a:xfrm>
            <a:custGeom>
              <a:avLst/>
              <a:gdLst/>
              <a:ahLst/>
              <a:cxnLst/>
              <a:rect l="l" t="t" r="r" b="b"/>
              <a:pathLst>
                <a:path w="3162401" h="698500">
                  <a:moveTo>
                    <a:pt x="3162401" y="349250"/>
                  </a:moveTo>
                  <a:lnTo>
                    <a:pt x="295920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959201" y="0"/>
                  </a:lnTo>
                  <a:lnTo>
                    <a:pt x="3162401" y="349250"/>
                  </a:lnTo>
                  <a:close/>
                </a:path>
              </a:pathLst>
            </a:custGeom>
            <a:solidFill>
              <a:srgbClr val="38674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293380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16828" y="2916468"/>
            <a:ext cx="7589647" cy="6522353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12455" y="3170522"/>
            <a:ext cx="6998393" cy="6014244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77216" y="3398052"/>
            <a:ext cx="6468870" cy="5559186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14453" r="-1445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75144" y="5296437"/>
            <a:ext cx="8249855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68"/>
              </a:lnSpc>
              <a:spcBef>
                <a:spcPct val="0"/>
              </a:spcBef>
            </a:pPr>
            <a:r>
              <a:rPr lang="fr-FR" sz="2620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 </a:t>
            </a:r>
            <a:r>
              <a:rPr lang="fr-FR" sz="262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limites de performance en </a:t>
            </a:r>
            <a:r>
              <a:rPr lang="fr-FR" sz="2620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lecture pour les vues</a:t>
            </a:r>
          </a:p>
          <a:p>
            <a:pPr algn="just">
              <a:lnSpc>
                <a:spcPts val="3668"/>
              </a:lnSpc>
              <a:spcBef>
                <a:spcPct val="0"/>
              </a:spcBef>
            </a:pPr>
            <a:endParaRPr lang="fr-FR" sz="262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indent="-457200" algn="just">
              <a:lnSpc>
                <a:spcPts val="3668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sz="2620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Mise en place d’un entrepôt </a:t>
            </a:r>
            <a:r>
              <a:rPr lang="fr-FR" sz="262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 données </a:t>
            </a:r>
            <a:r>
              <a:rPr lang="fr-FR" sz="2620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pour </a:t>
            </a:r>
            <a:r>
              <a:rPr lang="fr-FR" sz="262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stocker et </a:t>
            </a:r>
            <a:r>
              <a:rPr lang="fr-FR" sz="262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historiser</a:t>
            </a:r>
            <a:r>
              <a:rPr lang="fr-FR" sz="262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les données sous une forme </a:t>
            </a:r>
            <a:r>
              <a:rPr lang="fr-FR" sz="262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dénormalisée</a:t>
            </a:r>
            <a:endParaRPr lang="en-US" sz="262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" name="Group 8"/>
          <p:cNvGrpSpPr/>
          <p:nvPr/>
        </p:nvGrpSpPr>
        <p:grpSpPr>
          <a:xfrm rot="5476516">
            <a:off x="-1925030" y="3546368"/>
            <a:ext cx="4067192" cy="2567373"/>
            <a:chOff x="0" y="0"/>
            <a:chExt cx="812800" cy="513072"/>
          </a:xfrm>
        </p:grpSpPr>
        <p:sp>
          <p:nvSpPr>
            <p:cNvPr id="19" name="Freeform 9"/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20" name="TextBox 10"/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10"/>
          <p:cNvGrpSpPr/>
          <p:nvPr/>
        </p:nvGrpSpPr>
        <p:grpSpPr>
          <a:xfrm>
            <a:off x="-5919318" y="8680113"/>
            <a:ext cx="18815922" cy="1368949"/>
            <a:chOff x="0" y="0"/>
            <a:chExt cx="3162401" cy="698500"/>
          </a:xfrm>
        </p:grpSpPr>
        <p:sp>
          <p:nvSpPr>
            <p:cNvPr id="22" name="Freeform 11"/>
            <p:cNvSpPr/>
            <p:nvPr/>
          </p:nvSpPr>
          <p:spPr>
            <a:xfrm>
              <a:off x="0" y="0"/>
              <a:ext cx="3162401" cy="698500"/>
            </a:xfrm>
            <a:custGeom>
              <a:avLst/>
              <a:gdLst/>
              <a:ahLst/>
              <a:cxnLst/>
              <a:rect l="l" t="t" r="r" b="b"/>
              <a:pathLst>
                <a:path w="3162401" h="698500">
                  <a:moveTo>
                    <a:pt x="3162401" y="349250"/>
                  </a:moveTo>
                  <a:lnTo>
                    <a:pt x="295920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959201" y="0"/>
                  </a:lnTo>
                  <a:lnTo>
                    <a:pt x="3162401" y="34925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23" name="TextBox 12"/>
            <p:cNvSpPr txBox="1"/>
            <p:nvPr/>
          </p:nvSpPr>
          <p:spPr>
            <a:xfrm>
              <a:off x="114300" y="-38100"/>
              <a:ext cx="293380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16"/>
          <p:cNvSpPr/>
          <p:nvPr/>
        </p:nvSpPr>
        <p:spPr>
          <a:xfrm>
            <a:off x="2438400" y="266700"/>
            <a:ext cx="2655387" cy="847857"/>
          </a:xfrm>
          <a:custGeom>
            <a:avLst/>
            <a:gdLst/>
            <a:ahLst/>
            <a:cxnLst/>
            <a:rect l="l" t="t" r="r" b="b"/>
            <a:pathLst>
              <a:path w="2655387" h="847857">
                <a:moveTo>
                  <a:pt x="0" y="0"/>
                </a:moveTo>
                <a:lnTo>
                  <a:pt x="2655387" y="0"/>
                </a:lnTo>
                <a:lnTo>
                  <a:pt x="2655387" y="847857"/>
                </a:lnTo>
                <a:lnTo>
                  <a:pt x="0" y="847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9"/>
          <p:cNvSpPr/>
          <p:nvPr/>
        </p:nvSpPr>
        <p:spPr>
          <a:xfrm>
            <a:off x="13182600" y="-805884"/>
            <a:ext cx="2688119" cy="3139059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0672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642" y="1529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5145" y="1344572"/>
            <a:ext cx="11408977" cy="2013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746"/>
              </a:lnSpc>
            </a:pPr>
            <a:r>
              <a:rPr lang="en-US" sz="11247" dirty="0" err="1" smtClean="0">
                <a:solidFill>
                  <a:srgbClr val="2B3C56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Problèmes</a:t>
            </a:r>
            <a:r>
              <a:rPr lang="en-US" sz="11247" dirty="0" smtClean="0">
                <a:solidFill>
                  <a:srgbClr val="2B3C56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11247" dirty="0" err="1" smtClean="0">
                <a:solidFill>
                  <a:srgbClr val="2B3C56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rencontrés</a:t>
            </a:r>
            <a:endParaRPr lang="en-US" sz="11247" dirty="0">
              <a:solidFill>
                <a:srgbClr val="2B3C56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5145" y="2588417"/>
            <a:ext cx="10637309" cy="181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46"/>
              </a:lnSpc>
            </a:pPr>
            <a:r>
              <a:rPr lang="en-US" sz="11247" dirty="0" smtClean="0">
                <a:solidFill>
                  <a:srgbClr val="00725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Solutions</a:t>
            </a:r>
            <a:endParaRPr lang="en-US" sz="11247" dirty="0">
              <a:solidFill>
                <a:srgbClr val="007259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4724400" y="4612826"/>
            <a:ext cx="21849294" cy="4825995"/>
            <a:chOff x="0" y="0"/>
            <a:chExt cx="3162401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2401" cy="698500"/>
            </a:xfrm>
            <a:custGeom>
              <a:avLst/>
              <a:gdLst/>
              <a:ahLst/>
              <a:cxnLst/>
              <a:rect l="l" t="t" r="r" b="b"/>
              <a:pathLst>
                <a:path w="3162401" h="698500">
                  <a:moveTo>
                    <a:pt x="3162401" y="349250"/>
                  </a:moveTo>
                  <a:lnTo>
                    <a:pt x="295920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959201" y="0"/>
                  </a:lnTo>
                  <a:lnTo>
                    <a:pt x="3162401" y="349250"/>
                  </a:lnTo>
                  <a:close/>
                </a:path>
              </a:pathLst>
            </a:custGeom>
            <a:solidFill>
              <a:srgbClr val="38674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293380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16828" y="2916468"/>
            <a:ext cx="7589647" cy="6522353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12455" y="3170522"/>
            <a:ext cx="6998393" cy="6014244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77216" y="3398052"/>
            <a:ext cx="6468870" cy="5559186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14453" r="-1445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75144" y="5296437"/>
            <a:ext cx="10129201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68"/>
              </a:lnSpc>
              <a:spcBef>
                <a:spcPct val="0"/>
              </a:spcBef>
            </a:pPr>
            <a:r>
              <a:rPr lang="fr-FR" sz="2620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Une incohérence de données </a:t>
            </a:r>
            <a:r>
              <a:rPr lang="fr-FR" sz="262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due aux sources distinctes des informations géographiques et des données </a:t>
            </a:r>
            <a:r>
              <a:rPr lang="fr-FR" sz="2620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 divisions administratives.</a:t>
            </a:r>
          </a:p>
          <a:p>
            <a:pPr algn="just">
              <a:lnSpc>
                <a:spcPts val="3668"/>
              </a:lnSpc>
              <a:spcBef>
                <a:spcPct val="0"/>
              </a:spcBef>
            </a:pPr>
            <a:endParaRPr lang="fr-FR" sz="262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indent="-457200" algn="just">
              <a:lnSpc>
                <a:spcPts val="3668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sz="2620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Développement de scripts </a:t>
            </a:r>
            <a:r>
              <a:rPr lang="fr-FR" sz="262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</a:t>
            </a:r>
            <a:r>
              <a:rPr lang="fr-FR" sz="2620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pour fusionner les </a:t>
            </a:r>
            <a:r>
              <a:rPr lang="fr-FR" sz="262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deux sources en un seul fichier homogène</a:t>
            </a:r>
            <a:endParaRPr lang="en-US" sz="262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" name="Group 8"/>
          <p:cNvGrpSpPr/>
          <p:nvPr/>
        </p:nvGrpSpPr>
        <p:grpSpPr>
          <a:xfrm rot="5476516">
            <a:off x="-1925030" y="3546368"/>
            <a:ext cx="4067192" cy="2567373"/>
            <a:chOff x="0" y="0"/>
            <a:chExt cx="812800" cy="513072"/>
          </a:xfrm>
        </p:grpSpPr>
        <p:sp>
          <p:nvSpPr>
            <p:cNvPr id="19" name="Freeform 9"/>
            <p:cNvSpPr/>
            <p:nvPr/>
          </p:nvSpPr>
          <p:spPr>
            <a:xfrm>
              <a:off x="55264" y="55233"/>
              <a:ext cx="702272" cy="457839"/>
            </a:xfrm>
            <a:custGeom>
              <a:avLst/>
              <a:gdLst/>
              <a:ahLst/>
              <a:cxnLst/>
              <a:rect l="l" t="t" r="r" b="b"/>
              <a:pathLst>
                <a:path w="702272" h="457839">
                  <a:moveTo>
                    <a:pt x="422050" y="34295"/>
                  </a:moveTo>
                  <a:lnTo>
                    <a:pt x="686622" y="368311"/>
                  </a:lnTo>
                  <a:cubicBezTo>
                    <a:pt x="699775" y="384917"/>
                    <a:pt x="702272" y="407582"/>
                    <a:pt x="693049" y="426652"/>
                  </a:cubicBezTo>
                  <a:cubicBezTo>
                    <a:pt x="683827" y="445723"/>
                    <a:pt x="664509" y="457839"/>
                    <a:pt x="643326" y="457839"/>
                  </a:cubicBezTo>
                  <a:lnTo>
                    <a:pt x="58946" y="457839"/>
                  </a:lnTo>
                  <a:cubicBezTo>
                    <a:pt x="37763" y="457839"/>
                    <a:pt x="18445" y="445723"/>
                    <a:pt x="9223" y="426652"/>
                  </a:cubicBezTo>
                  <a:cubicBezTo>
                    <a:pt x="0" y="407582"/>
                    <a:pt x="2497" y="384917"/>
                    <a:pt x="15650" y="368311"/>
                  </a:cubicBezTo>
                  <a:lnTo>
                    <a:pt x="280222" y="34295"/>
                  </a:lnTo>
                  <a:cubicBezTo>
                    <a:pt x="297381" y="12632"/>
                    <a:pt x="323501" y="0"/>
                    <a:pt x="351136" y="0"/>
                  </a:cubicBezTo>
                  <a:cubicBezTo>
                    <a:pt x="378771" y="0"/>
                    <a:pt x="404891" y="12632"/>
                    <a:pt x="422050" y="34295"/>
                  </a:cubicBez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20" name="TextBox 10"/>
            <p:cNvSpPr txBox="1"/>
            <p:nvPr/>
          </p:nvSpPr>
          <p:spPr>
            <a:xfrm>
              <a:off x="127000" y="200112"/>
              <a:ext cx="558800" cy="27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10"/>
          <p:cNvGrpSpPr/>
          <p:nvPr/>
        </p:nvGrpSpPr>
        <p:grpSpPr>
          <a:xfrm>
            <a:off x="-5919318" y="8680113"/>
            <a:ext cx="18815922" cy="1368949"/>
            <a:chOff x="0" y="0"/>
            <a:chExt cx="3162401" cy="698500"/>
          </a:xfrm>
        </p:grpSpPr>
        <p:sp>
          <p:nvSpPr>
            <p:cNvPr id="22" name="Freeform 11"/>
            <p:cNvSpPr/>
            <p:nvPr/>
          </p:nvSpPr>
          <p:spPr>
            <a:xfrm>
              <a:off x="0" y="0"/>
              <a:ext cx="3162401" cy="698500"/>
            </a:xfrm>
            <a:custGeom>
              <a:avLst/>
              <a:gdLst/>
              <a:ahLst/>
              <a:cxnLst/>
              <a:rect l="l" t="t" r="r" b="b"/>
              <a:pathLst>
                <a:path w="3162401" h="698500">
                  <a:moveTo>
                    <a:pt x="3162401" y="349250"/>
                  </a:moveTo>
                  <a:lnTo>
                    <a:pt x="295920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959201" y="0"/>
                  </a:lnTo>
                  <a:lnTo>
                    <a:pt x="3162401" y="34925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23" name="TextBox 12"/>
            <p:cNvSpPr txBox="1"/>
            <p:nvPr/>
          </p:nvSpPr>
          <p:spPr>
            <a:xfrm>
              <a:off x="114300" y="-38100"/>
              <a:ext cx="293380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16"/>
          <p:cNvSpPr/>
          <p:nvPr/>
        </p:nvSpPr>
        <p:spPr>
          <a:xfrm>
            <a:off x="2590800" y="248358"/>
            <a:ext cx="2655387" cy="847857"/>
          </a:xfrm>
          <a:custGeom>
            <a:avLst/>
            <a:gdLst/>
            <a:ahLst/>
            <a:cxnLst/>
            <a:rect l="l" t="t" r="r" b="b"/>
            <a:pathLst>
              <a:path w="2655387" h="847857">
                <a:moveTo>
                  <a:pt x="0" y="0"/>
                </a:moveTo>
                <a:lnTo>
                  <a:pt x="2655387" y="0"/>
                </a:lnTo>
                <a:lnTo>
                  <a:pt x="2655387" y="847857"/>
                </a:lnTo>
                <a:lnTo>
                  <a:pt x="0" y="847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9"/>
          <p:cNvSpPr/>
          <p:nvPr/>
        </p:nvSpPr>
        <p:spPr>
          <a:xfrm>
            <a:off x="13182600" y="-805884"/>
            <a:ext cx="2688119" cy="3139059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9462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97897" y="2581330"/>
            <a:ext cx="11728662" cy="5025232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315E4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91055" y="3912393"/>
            <a:ext cx="1297040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0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Bilan</a:t>
            </a:r>
            <a:r>
              <a:rPr lang="en-US" sz="80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 </a:t>
            </a:r>
            <a:r>
              <a:rPr lang="en-US" sz="80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l’entreprise</a:t>
            </a:r>
            <a:endParaRPr lang="en-US" sz="8000" b="1" dirty="0" smtClean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spcBef>
                <a:spcPct val="0"/>
              </a:spcBef>
            </a:pPr>
            <a:r>
              <a:rPr lang="en-US" sz="80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Et </a:t>
            </a:r>
            <a:r>
              <a:rPr lang="en-US" sz="80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Bilan</a:t>
            </a:r>
            <a:r>
              <a:rPr lang="en-US" sz="80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personnel</a:t>
            </a:r>
            <a:endParaRPr lang="en-US" sz="80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306829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97897" y="2581330"/>
            <a:ext cx="11374566" cy="5025232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315E4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58796" y="4075774"/>
            <a:ext cx="12970408" cy="185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99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  <a:endParaRPr lang="en-US" sz="99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347843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94432" y="-3794407"/>
            <a:ext cx="13052707" cy="130527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70325" y="6044013"/>
            <a:ext cx="2408898" cy="2408898"/>
            <a:chOff x="0" y="0"/>
            <a:chExt cx="812800" cy="8128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399999">
            <a:off x="6860365" y="6882338"/>
            <a:ext cx="628818" cy="732248"/>
          </a:xfrm>
          <a:custGeom>
            <a:avLst/>
            <a:gdLst/>
            <a:ahLst/>
            <a:cxnLst/>
            <a:rect l="l" t="t" r="r" b="b"/>
            <a:pathLst>
              <a:path w="628818" h="73224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37687" y="1578563"/>
            <a:ext cx="6562194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1" dirty="0" err="1" smtClean="0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Bilan</a:t>
            </a:r>
            <a:r>
              <a:rPr lang="en-US" sz="9600" b="1" dirty="0" smtClean="0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 pour </a:t>
            </a:r>
            <a:r>
              <a:rPr lang="en-US" sz="9600" b="1" dirty="0" err="1" smtClean="0">
                <a:solidFill>
                  <a:srgbClr val="004B29"/>
                </a:solidFill>
                <a:latin typeface="Caladea Bold"/>
                <a:ea typeface="Caladea Bold"/>
                <a:cs typeface="Caladea Bold"/>
                <a:sym typeface="Caladea Bold"/>
              </a:rPr>
              <a:t>l’entreprise</a:t>
            </a:r>
            <a:endParaRPr lang="en-US" sz="9600" b="1" dirty="0">
              <a:solidFill>
                <a:srgbClr val="004B29"/>
              </a:solidFill>
              <a:latin typeface="Caladea Bold"/>
              <a:ea typeface="Caladea Bold"/>
              <a:cs typeface="Caladea Bold"/>
              <a:sym typeface="Caladea Bold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10006512" y="4978167"/>
            <a:ext cx="7424543" cy="806490"/>
            <a:chOff x="10160275" y="5228580"/>
            <a:chExt cx="7424543" cy="806490"/>
          </a:xfrm>
        </p:grpSpPr>
        <p:sp>
          <p:nvSpPr>
            <p:cNvPr id="13" name="TextBox 13"/>
            <p:cNvSpPr txBox="1"/>
            <p:nvPr/>
          </p:nvSpPr>
          <p:spPr>
            <a:xfrm>
              <a:off x="10160275" y="5228580"/>
              <a:ext cx="1054325" cy="708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5600" b="1" dirty="0">
                  <a:solidFill>
                    <a:srgbClr val="2E2E2E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214600" y="5296406"/>
              <a:ext cx="6370218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fr-FR" sz="2400" dirty="0" smtClean="0">
                  <a:solidFill>
                    <a:srgbClr val="2E2E2E"/>
                  </a:solidFill>
                  <a:latin typeface="DM Sans"/>
                  <a:ea typeface="DM Sans"/>
                  <a:cs typeface="DM Sans"/>
                  <a:sym typeface="DM Sans"/>
                </a:rPr>
                <a:t>Réalisation avec succès de l’ensemble </a:t>
              </a:r>
              <a:r>
                <a:rPr lang="fr-FR" sz="2400" dirty="0">
                  <a:solidFill>
                    <a:srgbClr val="2E2E2E"/>
                  </a:solidFill>
                  <a:latin typeface="DM Sans"/>
                  <a:ea typeface="DM Sans"/>
                  <a:cs typeface="DM Sans"/>
                  <a:sym typeface="DM Sans"/>
                </a:rPr>
                <a:t>des objectifs du projet de gestion électorale </a:t>
              </a:r>
              <a:endParaRPr lang="en-US" sz="2400" dirty="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0006512" y="6238384"/>
            <a:ext cx="7248061" cy="767238"/>
            <a:chOff x="10160275" y="6488797"/>
            <a:chExt cx="7248061" cy="767238"/>
          </a:xfrm>
        </p:grpSpPr>
        <p:sp>
          <p:nvSpPr>
            <p:cNvPr id="15" name="TextBox 15"/>
            <p:cNvSpPr txBox="1"/>
            <p:nvPr/>
          </p:nvSpPr>
          <p:spPr>
            <a:xfrm>
              <a:off x="10160275" y="6488797"/>
              <a:ext cx="1054325" cy="708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5600" b="1" dirty="0">
                  <a:solidFill>
                    <a:srgbClr val="2E2E2E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270834" y="6517371"/>
              <a:ext cx="6137502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fr-FR" sz="2400" dirty="0" smtClean="0">
                  <a:solidFill>
                    <a:srgbClr val="2E2E2E"/>
                  </a:solidFill>
                  <a:latin typeface="DM Sans"/>
                  <a:ea typeface="DM Sans"/>
                  <a:cs typeface="DM Sans"/>
                  <a:sym typeface="DM Sans"/>
                </a:rPr>
                <a:t>Solidité des bases pour </a:t>
              </a:r>
              <a:r>
                <a:rPr lang="fr-FR" sz="2400" dirty="0">
                  <a:solidFill>
                    <a:srgbClr val="2E2E2E"/>
                  </a:solidFill>
                  <a:latin typeface="DM Sans"/>
                  <a:ea typeface="DM Sans"/>
                  <a:cs typeface="DM Sans"/>
                  <a:sym typeface="DM Sans"/>
                </a:rPr>
                <a:t>l’amélioration du processus électoral</a:t>
              </a:r>
              <a:endParaRPr lang="en-US" sz="2400" dirty="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10062746" y="7383015"/>
            <a:ext cx="7240651" cy="1107996"/>
            <a:chOff x="10216509" y="7633428"/>
            <a:chExt cx="7240651" cy="1107996"/>
          </a:xfrm>
        </p:grpSpPr>
        <p:sp>
          <p:nvSpPr>
            <p:cNvPr id="17" name="TextBox 17"/>
            <p:cNvSpPr txBox="1"/>
            <p:nvPr/>
          </p:nvSpPr>
          <p:spPr>
            <a:xfrm>
              <a:off x="10216509" y="7648430"/>
              <a:ext cx="1054325" cy="708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5600" b="1" dirty="0">
                  <a:solidFill>
                    <a:srgbClr val="2E2E2E"/>
                  </a:solidFill>
                  <a:latin typeface="Caladea Bold"/>
                  <a:ea typeface="Caladea Bold"/>
                  <a:cs typeface="Caladea Bold"/>
                  <a:sym typeface="Caladea Bold"/>
                </a:rPr>
                <a:t>03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319658" y="7633428"/>
              <a:ext cx="6137502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fr-FR" sz="2400" dirty="0" smtClean="0">
                  <a:solidFill>
                    <a:srgbClr val="2E2E2E"/>
                  </a:solidFill>
                  <a:latin typeface="DM Sans"/>
                  <a:ea typeface="DM Sans"/>
                  <a:cs typeface="DM Sans"/>
                  <a:sym typeface="DM Sans"/>
                </a:rPr>
                <a:t>Considération de l'importance d'un système centralisé pour la gestion des résultats électoraux</a:t>
              </a:r>
              <a:endParaRPr lang="en-US" sz="2400" dirty="0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91451" y="9433701"/>
            <a:ext cx="7384281" cy="7384281"/>
            <a:chOff x="0" y="0"/>
            <a:chExt cx="812800" cy="812800"/>
          </a:xfrm>
          <a:solidFill>
            <a:srgbClr val="92D050"/>
          </a:soli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10"/>
          <p:cNvGrpSpPr/>
          <p:nvPr/>
        </p:nvGrpSpPr>
        <p:grpSpPr>
          <a:xfrm>
            <a:off x="1889769" y="30079"/>
            <a:ext cx="3086100" cy="10287000"/>
            <a:chOff x="0" y="0"/>
            <a:chExt cx="812800" cy="2709333"/>
          </a:xfrm>
          <a:solidFill>
            <a:srgbClr val="305E48"/>
          </a:solidFill>
        </p:grpSpPr>
        <p:sp>
          <p:nvSpPr>
            <p:cNvPr id="24" name="Freeform 11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25" name="TextBox 12"/>
            <p:cNvSpPr txBox="1"/>
            <p:nvPr/>
          </p:nvSpPr>
          <p:spPr>
            <a:xfrm>
              <a:off x="0" y="-57150"/>
              <a:ext cx="812800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6" name="Freeform 14"/>
          <p:cNvSpPr/>
          <p:nvPr/>
        </p:nvSpPr>
        <p:spPr>
          <a:xfrm rot="5400000">
            <a:off x="1962679" y="7243061"/>
            <a:ext cx="3008405" cy="960574"/>
          </a:xfrm>
          <a:custGeom>
            <a:avLst/>
            <a:gdLst/>
            <a:ahLst/>
            <a:cxnLst/>
            <a:rect l="l" t="t" r="r" b="b"/>
            <a:pathLst>
              <a:path w="3008405" h="960574">
                <a:moveTo>
                  <a:pt x="0" y="0"/>
                </a:moveTo>
                <a:lnTo>
                  <a:pt x="3008405" y="0"/>
                </a:lnTo>
                <a:lnTo>
                  <a:pt x="3008405" y="960574"/>
                </a:lnTo>
                <a:lnTo>
                  <a:pt x="0" y="960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/>
          <p:cNvSpPr/>
          <p:nvPr/>
        </p:nvSpPr>
        <p:spPr>
          <a:xfrm rot="5400000">
            <a:off x="-1272448" y="2045762"/>
            <a:ext cx="3791214" cy="1895607"/>
          </a:xfrm>
          <a:custGeom>
            <a:avLst/>
            <a:gdLst/>
            <a:ahLst/>
            <a:cxnLst/>
            <a:rect l="l" t="t" r="r" b="b"/>
            <a:pathLst>
              <a:path w="3791214" h="1895607">
                <a:moveTo>
                  <a:pt x="0" y="0"/>
                </a:moveTo>
                <a:lnTo>
                  <a:pt x="3791213" y="0"/>
                </a:lnTo>
                <a:lnTo>
                  <a:pt x="3791213" y="1895607"/>
                </a:lnTo>
                <a:lnTo>
                  <a:pt x="0" y="1895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-2955575" y="8453825"/>
            <a:ext cx="23889160" cy="1166407"/>
            <a:chOff x="0" y="0"/>
            <a:chExt cx="14305969" cy="698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305969" cy="698500"/>
            </a:xfrm>
            <a:custGeom>
              <a:avLst/>
              <a:gdLst/>
              <a:ahLst/>
              <a:cxnLst/>
              <a:rect l="l" t="t" r="r" b="b"/>
              <a:pathLst>
                <a:path w="14305969" h="698500">
                  <a:moveTo>
                    <a:pt x="14305969" y="349250"/>
                  </a:moveTo>
                  <a:lnTo>
                    <a:pt x="1410276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4102769" y="0"/>
                  </a:lnTo>
                  <a:lnTo>
                    <a:pt x="14305969" y="349250"/>
                  </a:ln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38100"/>
              <a:ext cx="1407736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2298706" y="8786012"/>
            <a:ext cx="4816526" cy="3027329"/>
            <a:chOff x="0" y="0"/>
            <a:chExt cx="1111324" cy="698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11324" cy="698500"/>
            </a:xfrm>
            <a:custGeom>
              <a:avLst/>
              <a:gdLst/>
              <a:ahLst/>
              <a:cxnLst/>
              <a:rect l="l" t="t" r="r" b="b"/>
              <a:pathLst>
                <a:path w="1111324" h="698500">
                  <a:moveTo>
                    <a:pt x="1111324" y="349250"/>
                  </a:moveTo>
                  <a:lnTo>
                    <a:pt x="90812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08124" y="0"/>
                  </a:lnTo>
                  <a:lnTo>
                    <a:pt x="1111324" y="349250"/>
                  </a:lnTo>
                  <a:close/>
                </a:path>
              </a:pathLst>
            </a:custGeom>
            <a:solidFill>
              <a:srgbClr val="75A18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14300" y="-38100"/>
              <a:ext cx="88272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770179" y="8786012"/>
            <a:ext cx="4500177" cy="3212764"/>
            <a:chOff x="0" y="0"/>
            <a:chExt cx="1377621" cy="9835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77621" cy="983510"/>
            </a:xfrm>
            <a:custGeom>
              <a:avLst/>
              <a:gdLst/>
              <a:ahLst/>
              <a:cxnLst/>
              <a:rect l="l" t="t" r="r" b="b"/>
              <a:pathLst>
                <a:path w="1377621" h="983510">
                  <a:moveTo>
                    <a:pt x="1377621" y="491755"/>
                  </a:moveTo>
                  <a:lnTo>
                    <a:pt x="1174421" y="983510"/>
                  </a:lnTo>
                  <a:lnTo>
                    <a:pt x="203200" y="983510"/>
                  </a:lnTo>
                  <a:lnTo>
                    <a:pt x="0" y="491755"/>
                  </a:lnTo>
                  <a:lnTo>
                    <a:pt x="203200" y="0"/>
                  </a:lnTo>
                  <a:lnTo>
                    <a:pt x="1174421" y="0"/>
                  </a:lnTo>
                  <a:lnTo>
                    <a:pt x="1377621" y="491755"/>
                  </a:lnTo>
                  <a:close/>
                </a:path>
              </a:pathLst>
            </a:custGeom>
            <a:solidFill>
              <a:srgbClr val="75A18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14300" y="-38100"/>
              <a:ext cx="1149021" cy="1021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492109" y="571807"/>
            <a:ext cx="13161588" cy="2511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34"/>
              </a:lnSpc>
            </a:pPr>
            <a:r>
              <a:rPr lang="en-US" sz="15524" dirty="0" err="1" smtClean="0">
                <a:solidFill>
                  <a:srgbClr val="305E48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Bilan</a:t>
            </a:r>
            <a:r>
              <a:rPr lang="en-US" sz="15524" dirty="0" smtClean="0">
                <a:solidFill>
                  <a:srgbClr val="305E48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personnel</a:t>
            </a:r>
            <a:endParaRPr lang="en-US" sz="15524" dirty="0">
              <a:solidFill>
                <a:srgbClr val="305E48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527778" y="3258067"/>
            <a:ext cx="4670329" cy="4365999"/>
            <a:chOff x="6527778" y="3258067"/>
            <a:chExt cx="4670329" cy="4365999"/>
          </a:xfrm>
        </p:grpSpPr>
        <p:grpSp>
          <p:nvGrpSpPr>
            <p:cNvPr id="5" name="Group 5"/>
            <p:cNvGrpSpPr/>
            <p:nvPr/>
          </p:nvGrpSpPr>
          <p:grpSpPr>
            <a:xfrm>
              <a:off x="6527778" y="4912814"/>
              <a:ext cx="4670329" cy="2711252"/>
              <a:chOff x="0" y="-38100"/>
              <a:chExt cx="1817481" cy="66138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72777"/>
                <a:ext cx="1817481" cy="550510"/>
              </a:xfrm>
              <a:custGeom>
                <a:avLst/>
                <a:gdLst/>
                <a:ahLst/>
                <a:cxnLst/>
                <a:rect l="l" t="t" r="r" b="b"/>
                <a:pathLst>
                  <a:path w="1817481" h="698500">
                    <a:moveTo>
                      <a:pt x="1817481" y="349250"/>
                    </a:moveTo>
                    <a:lnTo>
                      <a:pt x="161428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614281" y="0"/>
                    </a:lnTo>
                    <a:lnTo>
                      <a:pt x="1817481" y="34925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14300" y="-38100"/>
                <a:ext cx="1588881" cy="645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8365830" y="3258067"/>
              <a:ext cx="1246349" cy="1246349"/>
              <a:chOff x="0" y="0"/>
              <a:chExt cx="812800" cy="8128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7284517" y="5743954"/>
              <a:ext cx="3156850" cy="1271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3"/>
                </a:lnSpc>
              </a:pPr>
              <a:r>
                <a:rPr lang="en-US" sz="2400" b="1" dirty="0" err="1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Autonomie</a:t>
              </a:r>
              <a:r>
                <a:rPr lang="en-US" sz="2400" b="1" dirty="0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et </a:t>
              </a:r>
              <a:r>
                <a:rPr lang="en-US" sz="2400" b="1" dirty="0" err="1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indépendance</a:t>
              </a:r>
              <a:r>
                <a:rPr lang="en-US" sz="2400" b="1" dirty="0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2400" b="1" dirty="0" err="1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dans</a:t>
              </a:r>
              <a:r>
                <a:rPr lang="en-US" sz="2400" b="1" dirty="0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la </a:t>
              </a:r>
              <a:r>
                <a:rPr lang="en-US" sz="2400" b="1" dirty="0" err="1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gestion</a:t>
              </a:r>
              <a:r>
                <a:rPr lang="en-US" sz="2400" b="1" dirty="0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du </a:t>
              </a:r>
              <a:r>
                <a:rPr lang="en-US" sz="2400" b="1" dirty="0" err="1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projet</a:t>
              </a:r>
              <a:endPara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1" name="Freeform 45"/>
            <p:cNvSpPr/>
            <p:nvPr/>
          </p:nvSpPr>
          <p:spPr>
            <a:xfrm>
              <a:off x="8574468" y="3428870"/>
              <a:ext cx="829072" cy="904741"/>
            </a:xfrm>
            <a:custGeom>
              <a:avLst/>
              <a:gdLst/>
              <a:ahLst/>
              <a:cxnLst/>
              <a:rect l="l" t="t" r="r" b="b"/>
              <a:pathLst>
                <a:path w="829072" h="904741">
                  <a:moveTo>
                    <a:pt x="0" y="0"/>
                  </a:moveTo>
                  <a:lnTo>
                    <a:pt x="829071" y="0"/>
                  </a:lnTo>
                  <a:lnTo>
                    <a:pt x="829071" y="904741"/>
                  </a:lnTo>
                  <a:lnTo>
                    <a:pt x="0" y="904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8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e 10"/>
          <p:cNvGrpSpPr/>
          <p:nvPr/>
        </p:nvGrpSpPr>
        <p:grpSpPr>
          <a:xfrm>
            <a:off x="1524000" y="3234262"/>
            <a:ext cx="4670329" cy="4326182"/>
            <a:chOff x="1524000" y="3234262"/>
            <a:chExt cx="4670329" cy="4326182"/>
          </a:xfrm>
        </p:grpSpPr>
        <p:grpSp>
          <p:nvGrpSpPr>
            <p:cNvPr id="2" name="Group 2"/>
            <p:cNvGrpSpPr/>
            <p:nvPr/>
          </p:nvGrpSpPr>
          <p:grpSpPr>
            <a:xfrm>
              <a:off x="1524000" y="5068999"/>
              <a:ext cx="4670329" cy="2491445"/>
              <a:chOff x="0" y="0"/>
              <a:chExt cx="1817481" cy="6985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817481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817481" h="698500">
                    <a:moveTo>
                      <a:pt x="1817481" y="349250"/>
                    </a:moveTo>
                    <a:lnTo>
                      <a:pt x="161428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614281" y="0"/>
                    </a:lnTo>
                    <a:lnTo>
                      <a:pt x="1817481" y="349250"/>
                    </a:lnTo>
                    <a:close/>
                  </a:path>
                </a:pathLst>
              </a:custGeom>
              <a:solidFill>
                <a:srgbClr val="315E41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14300" y="-38100"/>
                <a:ext cx="1588881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235989" y="3234262"/>
              <a:ext cx="1246349" cy="1246349"/>
              <a:chOff x="0" y="0"/>
              <a:chExt cx="812800" cy="812800"/>
            </a:xfrm>
            <a:solidFill>
              <a:srgbClr val="305E48"/>
            </a:solidFill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984667" y="5707342"/>
              <a:ext cx="3748992" cy="1308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3"/>
                </a:lnSpc>
              </a:pPr>
              <a:r>
                <a:rPr lang="fr-FR" sz="2400" b="1" dirty="0" smtClean="0">
                  <a:solidFill>
                    <a:schemeClr val="bg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Participation sur un projet d’envergure nationale</a:t>
              </a:r>
              <a:endParaRPr 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501537" y="3396135"/>
              <a:ext cx="800631" cy="812449"/>
            </a:xfrm>
            <a:custGeom>
              <a:avLst/>
              <a:gdLst/>
              <a:ahLst/>
              <a:cxnLst/>
              <a:rect l="l" t="t" r="r" b="b"/>
              <a:pathLst>
                <a:path w="800631" h="812449">
                  <a:moveTo>
                    <a:pt x="0" y="0"/>
                  </a:moveTo>
                  <a:lnTo>
                    <a:pt x="800631" y="0"/>
                  </a:lnTo>
                  <a:lnTo>
                    <a:pt x="800631" y="812449"/>
                  </a:lnTo>
                  <a:lnTo>
                    <a:pt x="0" y="812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0">
                <a:extLst>
                  <a:ext uri="{96DAC541-7B7A-43D3-8B79-37D633B846F1}">
                    <asvg:svgBlip xmlns="" xmlns:asvg="http://schemas.microsoft.com/office/drawing/2016/SVG/main" r:embed="rId8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e 21"/>
          <p:cNvGrpSpPr/>
          <p:nvPr/>
        </p:nvGrpSpPr>
        <p:grpSpPr>
          <a:xfrm>
            <a:off x="11528738" y="3234262"/>
            <a:ext cx="4670329" cy="4945420"/>
            <a:chOff x="11528738" y="3234262"/>
            <a:chExt cx="4670329" cy="4945420"/>
          </a:xfrm>
        </p:grpSpPr>
        <p:grpSp>
          <p:nvGrpSpPr>
            <p:cNvPr id="8" name="Group 8"/>
            <p:cNvGrpSpPr/>
            <p:nvPr/>
          </p:nvGrpSpPr>
          <p:grpSpPr>
            <a:xfrm>
              <a:off x="11528738" y="4899325"/>
              <a:ext cx="4670329" cy="3280357"/>
              <a:chOff x="0" y="-38100"/>
              <a:chExt cx="1817481" cy="736600"/>
            </a:xfrm>
            <a:solidFill>
              <a:schemeClr val="accent3"/>
            </a:solidFill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817481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817481" h="698500">
                    <a:moveTo>
                      <a:pt x="1817481" y="349250"/>
                    </a:moveTo>
                    <a:lnTo>
                      <a:pt x="161428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614281" y="0"/>
                    </a:lnTo>
                    <a:lnTo>
                      <a:pt x="1817481" y="349250"/>
                    </a:lnTo>
                    <a:close/>
                  </a:path>
                </a:pathLst>
              </a:custGeom>
              <a:grpFill/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14300" y="-38100"/>
                <a:ext cx="1588881" cy="7366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3280795" y="3234262"/>
              <a:ext cx="1246349" cy="1246349"/>
              <a:chOff x="0" y="0"/>
              <a:chExt cx="812800" cy="812800"/>
            </a:xfrm>
            <a:solidFill>
              <a:schemeClr val="accent3"/>
            </a:solidFill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2116165" y="5316289"/>
              <a:ext cx="3575611" cy="26161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3"/>
                </a:lnSpc>
              </a:pPr>
              <a:r>
                <a:rPr lang="fr-FR" sz="2400" b="1" dirty="0">
                  <a:solidFill>
                    <a:schemeClr val="bg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Compétences en développement logiciel et en conception d'architectures </a:t>
              </a:r>
              <a:r>
                <a:rPr lang="fr-FR" sz="2400" b="1" dirty="0" smtClean="0">
                  <a:solidFill>
                    <a:schemeClr val="bg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solides au service de de mon pays</a:t>
              </a:r>
              <a:endParaRPr 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3" name="Freeform 40"/>
            <p:cNvSpPr/>
            <p:nvPr/>
          </p:nvSpPr>
          <p:spPr>
            <a:xfrm>
              <a:off x="13495671" y="3408905"/>
              <a:ext cx="812449" cy="812449"/>
            </a:xfrm>
            <a:custGeom>
              <a:avLst/>
              <a:gdLst/>
              <a:ahLst/>
              <a:cxnLst/>
              <a:rect l="l" t="t" r="r" b="b"/>
              <a:pathLst>
                <a:path w="812449" h="812449">
                  <a:moveTo>
                    <a:pt x="0" y="0"/>
                  </a:moveTo>
                  <a:lnTo>
                    <a:pt x="812449" y="0"/>
                  </a:lnTo>
                  <a:lnTo>
                    <a:pt x="812449" y="812449"/>
                  </a:lnTo>
                  <a:lnTo>
                    <a:pt x="0" y="812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1">
                <a:extLst>
                  <a:ext uri="{96DAC541-7B7A-43D3-8B79-37D633B846F1}">
                    <asvg:svgBlip xmlns="" xmlns:asvg="http://schemas.microsoft.com/office/drawing/2016/SVG/main" r:embed="rId7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4" name="Group 15"/>
          <p:cNvGrpSpPr/>
          <p:nvPr/>
        </p:nvGrpSpPr>
        <p:grpSpPr>
          <a:xfrm>
            <a:off x="1809775" y="998547"/>
            <a:ext cx="654889" cy="654889"/>
            <a:chOff x="0" y="0"/>
            <a:chExt cx="812800" cy="812800"/>
          </a:xfrm>
        </p:grpSpPr>
        <p:sp>
          <p:nvSpPr>
            <p:cNvPr id="45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id="46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15"/>
          <p:cNvGrpSpPr/>
          <p:nvPr/>
        </p:nvGrpSpPr>
        <p:grpSpPr>
          <a:xfrm>
            <a:off x="15036887" y="952500"/>
            <a:ext cx="654889" cy="654889"/>
            <a:chOff x="0" y="0"/>
            <a:chExt cx="812800" cy="812800"/>
          </a:xfrm>
        </p:grpSpPr>
        <p:sp>
          <p:nvSpPr>
            <p:cNvPr id="48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id="49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2"/>
          <p:cNvGrpSpPr/>
          <p:nvPr/>
        </p:nvGrpSpPr>
        <p:grpSpPr>
          <a:xfrm>
            <a:off x="15459075" y="-3193226"/>
            <a:ext cx="5657850" cy="5657850"/>
            <a:chOff x="0" y="0"/>
            <a:chExt cx="812800" cy="812800"/>
          </a:xfrm>
        </p:grpSpPr>
        <p:sp>
          <p:nvSpPr>
            <p:cNvPr id="51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2"/>
          <p:cNvGrpSpPr/>
          <p:nvPr/>
        </p:nvGrpSpPr>
        <p:grpSpPr>
          <a:xfrm>
            <a:off x="-3508599" y="-3259529"/>
            <a:ext cx="5657850" cy="5657850"/>
            <a:chOff x="0" y="0"/>
            <a:chExt cx="812800" cy="812800"/>
          </a:xfrm>
        </p:grpSpPr>
        <p:sp>
          <p:nvSpPr>
            <p:cNvPr id="57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  <a:ln cap="sq">
              <a:noFill/>
              <a:prstDash val="solid"/>
              <a:miter/>
            </a:ln>
          </p:spPr>
        </p:sp>
        <p:sp>
          <p:nvSpPr>
            <p:cNvPr id="58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97897" y="3104304"/>
            <a:ext cx="11728662" cy="3258395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315E4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58796" y="4122227"/>
            <a:ext cx="1297040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72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Extension et evolution </a:t>
            </a:r>
          </a:p>
        </p:txBody>
      </p:sp>
    </p:spTree>
    <p:extLst>
      <p:ext uri="{BB962C8B-B14F-4D97-AF65-F5344CB8AC3E}">
        <p14:creationId xmlns:p14="http://schemas.microsoft.com/office/powerpoint/2010/main" val="36689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31" y="1257299"/>
            <a:ext cx="12918580" cy="8076699"/>
            <a:chOff x="0" y="0"/>
            <a:chExt cx="2785608" cy="154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5608" cy="1542473"/>
            </a:xfrm>
            <a:custGeom>
              <a:avLst/>
              <a:gdLst/>
              <a:ahLst/>
              <a:cxnLst/>
              <a:rect l="l" t="t" r="r" b="b"/>
              <a:pathLst>
                <a:path w="2785608" h="1542473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315E4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96794" y="1028700"/>
            <a:ext cx="1033238" cy="826591"/>
          </a:xfrm>
          <a:custGeom>
            <a:avLst/>
            <a:gdLst/>
            <a:ahLst/>
            <a:cxnLst/>
            <a:rect l="l" t="t" r="r" b="b"/>
            <a:pathLst>
              <a:path w="1033238" h="826591">
                <a:moveTo>
                  <a:pt x="0" y="0"/>
                </a:moveTo>
                <a:lnTo>
                  <a:pt x="1033238" y="0"/>
                </a:lnTo>
                <a:lnTo>
                  <a:pt x="1033238" y="826591"/>
                </a:lnTo>
                <a:lnTo>
                  <a:pt x="0" y="826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474610" y="2100713"/>
            <a:ext cx="8426089" cy="7006190"/>
          </a:xfrm>
          <a:custGeom>
            <a:avLst/>
            <a:gdLst/>
            <a:ahLst/>
            <a:cxnLst/>
            <a:rect l="l" t="t" r="r" b="b"/>
            <a:pathLst>
              <a:path w="6083085" h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solidFill>
              <a:schemeClr val="accent3">
                <a:lumMod val="50000"/>
              </a:schemeClr>
            </a:solidFill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6934754" y="4473866"/>
            <a:ext cx="168123" cy="4207479"/>
            <a:chOff x="0" y="0"/>
            <a:chExt cx="13374" cy="7776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74" cy="777626"/>
            </a:xfrm>
            <a:custGeom>
              <a:avLst/>
              <a:gdLst/>
              <a:ahLst/>
              <a:cxnLst/>
              <a:rect l="l" t="t" r="r" b="b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511555" y="4984793"/>
            <a:ext cx="7714329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38"/>
              </a:lnSpc>
              <a:buFont typeface="Wingdings" panose="05000000000000000000" pitchFamily="2" charset="2"/>
              <a:buChar char="v"/>
            </a:pPr>
            <a:r>
              <a:rPr lang="fr-FR" sz="2956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Utilisation d’un </a:t>
            </a:r>
            <a:r>
              <a:rPr lang="fr-FR" sz="2956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Load</a:t>
            </a:r>
            <a:r>
              <a:rPr lang="fr-FR" sz="2956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fr-FR" sz="2956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</a:t>
            </a:r>
            <a:r>
              <a:rPr lang="fr-FR" sz="2956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alancer </a:t>
            </a:r>
            <a:r>
              <a:rPr lang="fr-FR" sz="2956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pour distribuer les </a:t>
            </a:r>
            <a:r>
              <a:rPr lang="fr-FR" sz="2956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requêtes.</a:t>
            </a:r>
          </a:p>
          <a:p>
            <a:pPr>
              <a:lnSpc>
                <a:spcPts val="4138"/>
              </a:lnSpc>
            </a:pPr>
            <a:endParaRPr lang="fr-FR" sz="2956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57200" indent="-457200">
              <a:lnSpc>
                <a:spcPts val="4138"/>
              </a:lnSpc>
              <a:buFont typeface="Wingdings" panose="05000000000000000000" pitchFamily="2" charset="2"/>
              <a:buChar char="v"/>
            </a:pPr>
            <a:r>
              <a:rPr lang="fr-FR" sz="2956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implémentation d’un </a:t>
            </a:r>
            <a:r>
              <a:rPr lang="fr-FR" sz="2956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tunnel VPN entre les utilisateurs distants et le serveur central.</a:t>
            </a:r>
            <a:endParaRPr lang="en-US" sz="2956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452605" y="2728963"/>
            <a:ext cx="8915629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16"/>
              </a:lnSpc>
              <a:spcBef>
                <a:spcPct val="0"/>
              </a:spcBef>
            </a:pPr>
            <a:r>
              <a:rPr lang="en-US" sz="5082" b="1" spc="477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Extension et </a:t>
            </a:r>
            <a:r>
              <a:rPr lang="en-US" sz="5082" b="1" spc="477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évolution</a:t>
            </a:r>
            <a:endParaRPr lang="en-US" sz="5082" b="1" spc="477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067950" y="6633635"/>
            <a:ext cx="762083" cy="76208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28"/>
          <p:cNvSpPr/>
          <p:nvPr/>
        </p:nvSpPr>
        <p:spPr>
          <a:xfrm flipH="1">
            <a:off x="892286" y="3915199"/>
            <a:ext cx="3377219" cy="3377219"/>
          </a:xfrm>
          <a:custGeom>
            <a:avLst/>
            <a:gdLst/>
            <a:ahLst/>
            <a:cxnLst/>
            <a:rect l="l" t="t" r="r" b="b"/>
            <a:pathLst>
              <a:path w="3377219" h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97897" y="3104304"/>
            <a:ext cx="11728662" cy="3258395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315E4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55579" y="4085807"/>
            <a:ext cx="1297040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0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</a:t>
            </a:r>
            <a:r>
              <a:rPr lang="en-US" sz="80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</a:t>
            </a:r>
            <a:endParaRPr lang="en-US" sz="8000" b="1" dirty="0" smtClean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38955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4682" y="1764223"/>
            <a:ext cx="6369938" cy="6758555"/>
          </a:xfrm>
          <a:custGeom>
            <a:avLst/>
            <a:gdLst/>
            <a:ahLst/>
            <a:cxnLst/>
            <a:rect l="l" t="t" r="r" b="b"/>
            <a:pathLst>
              <a:path w="6369938" h="6758555">
                <a:moveTo>
                  <a:pt x="0" y="0"/>
                </a:moveTo>
                <a:lnTo>
                  <a:pt x="6369938" y="0"/>
                </a:lnTo>
                <a:lnTo>
                  <a:pt x="6369938" y="6758554"/>
                </a:lnTo>
                <a:lnTo>
                  <a:pt x="0" y="675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80927" y="-514350"/>
            <a:ext cx="10785897" cy="11445880"/>
            <a:chOff x="0" y="0"/>
            <a:chExt cx="2840730" cy="3014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91600" y="-579440"/>
            <a:ext cx="10785897" cy="11445880"/>
            <a:chOff x="0" y="0"/>
            <a:chExt cx="2840730" cy="30145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40730" cy="3014553"/>
            </a:xfrm>
            <a:custGeom>
              <a:avLst/>
              <a:gdLst/>
              <a:ahLst/>
              <a:cxnLst/>
              <a:rect l="l" t="t" r="r" b="b"/>
              <a:pathLst>
                <a:path w="2840730" h="3014553">
                  <a:moveTo>
                    <a:pt x="0" y="0"/>
                  </a:moveTo>
                  <a:lnTo>
                    <a:pt x="2840730" y="0"/>
                  </a:lnTo>
                  <a:lnTo>
                    <a:pt x="2840730" y="3014553"/>
                  </a:lnTo>
                  <a:lnTo>
                    <a:pt x="0" y="30145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40730" cy="3052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126093" y="1612717"/>
            <a:ext cx="658415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8"/>
              </a:lnSpc>
            </a:pPr>
            <a:r>
              <a:rPr lang="en-US" sz="9200" b="1" dirty="0" smtClean="0">
                <a:solidFill>
                  <a:srgbClr val="02303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Séance de questions</a:t>
            </a:r>
            <a:endParaRPr lang="en-US" sz="9200" b="1" dirty="0">
              <a:solidFill>
                <a:srgbClr val="023034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1" name="Freeform 2"/>
          <p:cNvSpPr/>
          <p:nvPr/>
        </p:nvSpPr>
        <p:spPr>
          <a:xfrm>
            <a:off x="15697200" y="4165850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2534">
            <a:off x="8950665" y="-691671"/>
            <a:ext cx="10389128" cy="3440741"/>
          </a:xfrm>
          <a:custGeom>
            <a:avLst/>
            <a:gdLst/>
            <a:ahLst/>
            <a:cxnLst/>
            <a:rect l="l" t="t" r="r" b="b"/>
            <a:pathLst>
              <a:path w="10389128" h="3440741">
                <a:moveTo>
                  <a:pt x="0" y="0"/>
                </a:moveTo>
                <a:lnTo>
                  <a:pt x="10389127" y="0"/>
                </a:lnTo>
                <a:lnTo>
                  <a:pt x="10389127" y="3440742"/>
                </a:lnTo>
                <a:lnTo>
                  <a:pt x="0" y="3440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12534" flipH="1" flipV="1">
            <a:off x="-1514512" y="7537929"/>
            <a:ext cx="10389128" cy="3440741"/>
          </a:xfrm>
          <a:custGeom>
            <a:avLst/>
            <a:gdLst/>
            <a:ahLst/>
            <a:cxnLst/>
            <a:rect l="l" t="t" r="r" b="b"/>
            <a:pathLst>
              <a:path w="10389128" h="3440741">
                <a:moveTo>
                  <a:pt x="10389127" y="3440742"/>
                </a:moveTo>
                <a:lnTo>
                  <a:pt x="0" y="3440742"/>
                </a:lnTo>
                <a:lnTo>
                  <a:pt x="0" y="0"/>
                </a:lnTo>
                <a:lnTo>
                  <a:pt x="10389127" y="0"/>
                </a:lnTo>
                <a:lnTo>
                  <a:pt x="10389127" y="34407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115495" y="-198827"/>
            <a:ext cx="7339081" cy="4250380"/>
          </a:xfrm>
          <a:custGeom>
            <a:avLst/>
            <a:gdLst/>
            <a:ahLst/>
            <a:cxnLst/>
            <a:rect l="l" t="t" r="r" b="b"/>
            <a:pathLst>
              <a:path w="7339081" h="4250380">
                <a:moveTo>
                  <a:pt x="7339081" y="0"/>
                </a:moveTo>
                <a:lnTo>
                  <a:pt x="0" y="0"/>
                </a:lnTo>
                <a:lnTo>
                  <a:pt x="0" y="4250380"/>
                </a:lnTo>
                <a:lnTo>
                  <a:pt x="7339081" y="4250380"/>
                </a:lnTo>
                <a:lnTo>
                  <a:pt x="73390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82564" y="0"/>
            <a:ext cx="4305436" cy="6298694"/>
          </a:xfrm>
          <a:custGeom>
            <a:avLst/>
            <a:gdLst/>
            <a:ahLst/>
            <a:cxnLst/>
            <a:rect l="l" t="t" r="r" b="b"/>
            <a:pathLst>
              <a:path w="4305436" h="6298694">
                <a:moveTo>
                  <a:pt x="0" y="0"/>
                </a:moveTo>
                <a:lnTo>
                  <a:pt x="4305436" y="0"/>
                </a:lnTo>
                <a:lnTo>
                  <a:pt x="4305436" y="6298694"/>
                </a:lnTo>
                <a:lnTo>
                  <a:pt x="0" y="629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625385" y="3610316"/>
            <a:ext cx="4607041" cy="6739931"/>
          </a:xfrm>
          <a:custGeom>
            <a:avLst/>
            <a:gdLst/>
            <a:ahLst/>
            <a:cxnLst/>
            <a:rect l="l" t="t" r="r" b="b"/>
            <a:pathLst>
              <a:path w="4607041" h="6739931">
                <a:moveTo>
                  <a:pt x="4607041" y="6739931"/>
                </a:moveTo>
                <a:lnTo>
                  <a:pt x="0" y="6739931"/>
                </a:lnTo>
                <a:lnTo>
                  <a:pt x="0" y="0"/>
                </a:lnTo>
                <a:lnTo>
                  <a:pt x="4607041" y="0"/>
                </a:lnTo>
                <a:lnTo>
                  <a:pt x="4607041" y="67399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04446" y="4051553"/>
            <a:ext cx="10431545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10500" spc="-525" dirty="0" smtClean="0">
                <a:solidFill>
                  <a:srgbClr val="0F4F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Merci pour </a:t>
            </a:r>
            <a:r>
              <a:rPr lang="en-US" sz="10500" spc="-525" dirty="0" err="1" smtClean="0">
                <a:solidFill>
                  <a:srgbClr val="0F4F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votre</a:t>
            </a:r>
            <a:r>
              <a:rPr lang="en-US" sz="10500" spc="-525" dirty="0" smtClean="0">
                <a:solidFill>
                  <a:srgbClr val="0F4F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attention !</a:t>
            </a:r>
            <a:endParaRPr lang="en-US" sz="10500" spc="-525" dirty="0">
              <a:solidFill>
                <a:srgbClr val="0F4F36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Freeform 2"/>
          <p:cNvSpPr/>
          <p:nvPr/>
        </p:nvSpPr>
        <p:spPr>
          <a:xfrm rot="8747158">
            <a:off x="10370897" y="8147608"/>
            <a:ext cx="10389128" cy="3440741"/>
          </a:xfrm>
          <a:custGeom>
            <a:avLst/>
            <a:gdLst/>
            <a:ahLst/>
            <a:cxnLst/>
            <a:rect l="l" t="t" r="r" b="b"/>
            <a:pathLst>
              <a:path w="10389128" h="3440741">
                <a:moveTo>
                  <a:pt x="0" y="0"/>
                </a:moveTo>
                <a:lnTo>
                  <a:pt x="10389127" y="0"/>
                </a:lnTo>
                <a:lnTo>
                  <a:pt x="10389127" y="3440742"/>
                </a:lnTo>
                <a:lnTo>
                  <a:pt x="0" y="3440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261" name="Rectangle 260"/>
          <p:cNvSpPr/>
          <p:nvPr/>
        </p:nvSpPr>
        <p:spPr>
          <a:xfrm>
            <a:off x="-1143000" y="-537772"/>
            <a:ext cx="20497800" cy="11003060"/>
          </a:xfrm>
          <a:custGeom>
            <a:avLst/>
            <a:gdLst>
              <a:gd name="connsiteX0" fmla="*/ 0 w 20497800"/>
              <a:gd name="connsiteY0" fmla="*/ 0 h 9011858"/>
              <a:gd name="connsiteX1" fmla="*/ 20497800 w 20497800"/>
              <a:gd name="connsiteY1" fmla="*/ 0 h 9011858"/>
              <a:gd name="connsiteX2" fmla="*/ 20497800 w 20497800"/>
              <a:gd name="connsiteY2" fmla="*/ 9011858 h 9011858"/>
              <a:gd name="connsiteX3" fmla="*/ 0 w 20497800"/>
              <a:gd name="connsiteY3" fmla="*/ 9011858 h 9011858"/>
              <a:gd name="connsiteX4" fmla="*/ 0 w 20497800"/>
              <a:gd name="connsiteY4" fmla="*/ 0 h 9011858"/>
              <a:gd name="connsiteX0" fmla="*/ 0 w 20497800"/>
              <a:gd name="connsiteY0" fmla="*/ 0 h 9011858"/>
              <a:gd name="connsiteX1" fmla="*/ 20497800 w 20497800"/>
              <a:gd name="connsiteY1" fmla="*/ 0 h 9011858"/>
              <a:gd name="connsiteX2" fmla="*/ 20497800 w 20497800"/>
              <a:gd name="connsiteY2" fmla="*/ 9011858 h 9011858"/>
              <a:gd name="connsiteX3" fmla="*/ 0 w 20497800"/>
              <a:gd name="connsiteY3" fmla="*/ 9011858 h 9011858"/>
              <a:gd name="connsiteX4" fmla="*/ 0 w 20497800"/>
              <a:gd name="connsiteY4" fmla="*/ 0 h 9011858"/>
              <a:gd name="connsiteX0" fmla="*/ 0 w 20497800"/>
              <a:gd name="connsiteY0" fmla="*/ 0 h 9837846"/>
              <a:gd name="connsiteX1" fmla="*/ 20497800 w 20497800"/>
              <a:gd name="connsiteY1" fmla="*/ 0 h 9837846"/>
              <a:gd name="connsiteX2" fmla="*/ 20497800 w 20497800"/>
              <a:gd name="connsiteY2" fmla="*/ 9011858 h 9837846"/>
              <a:gd name="connsiteX3" fmla="*/ 0 w 20497800"/>
              <a:gd name="connsiteY3" fmla="*/ 9011858 h 9837846"/>
              <a:gd name="connsiteX4" fmla="*/ 0 w 20497800"/>
              <a:gd name="connsiteY4" fmla="*/ 0 h 9837846"/>
              <a:gd name="connsiteX0" fmla="*/ 0 w 20497800"/>
              <a:gd name="connsiteY0" fmla="*/ 0 h 9837846"/>
              <a:gd name="connsiteX1" fmla="*/ 20497800 w 20497800"/>
              <a:gd name="connsiteY1" fmla="*/ 0 h 9837846"/>
              <a:gd name="connsiteX2" fmla="*/ 20497800 w 20497800"/>
              <a:gd name="connsiteY2" fmla="*/ 9011858 h 9837846"/>
              <a:gd name="connsiteX3" fmla="*/ 0 w 20497800"/>
              <a:gd name="connsiteY3" fmla="*/ 9011858 h 9837846"/>
              <a:gd name="connsiteX4" fmla="*/ 0 w 20497800"/>
              <a:gd name="connsiteY4" fmla="*/ 0 h 9837846"/>
              <a:gd name="connsiteX0" fmla="*/ 0 w 20497800"/>
              <a:gd name="connsiteY0" fmla="*/ 1165214 h 11003060"/>
              <a:gd name="connsiteX1" fmla="*/ 20497800 w 20497800"/>
              <a:gd name="connsiteY1" fmla="*/ 1165214 h 11003060"/>
              <a:gd name="connsiteX2" fmla="*/ 20497800 w 20497800"/>
              <a:gd name="connsiteY2" fmla="*/ 10177072 h 11003060"/>
              <a:gd name="connsiteX3" fmla="*/ 0 w 20497800"/>
              <a:gd name="connsiteY3" fmla="*/ 10177072 h 11003060"/>
              <a:gd name="connsiteX4" fmla="*/ 0 w 20497800"/>
              <a:gd name="connsiteY4" fmla="*/ 1165214 h 110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7800" h="11003060">
                <a:moveTo>
                  <a:pt x="0" y="1165214"/>
                </a:moveTo>
                <a:lnTo>
                  <a:pt x="20497800" y="1165214"/>
                </a:lnTo>
                <a:cubicBezTo>
                  <a:pt x="10602687" y="-3505262"/>
                  <a:pt x="20497800" y="7173119"/>
                  <a:pt x="20497800" y="10177072"/>
                </a:cubicBezTo>
                <a:lnTo>
                  <a:pt x="0" y="10177072"/>
                </a:lnTo>
                <a:cubicBezTo>
                  <a:pt x="7576457" y="13867833"/>
                  <a:pt x="0" y="4169167"/>
                  <a:pt x="0" y="1165214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5729106" y="660501"/>
            <a:ext cx="8721434" cy="86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5127" b="1" spc="-102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ea typeface="Open Sauce Bold"/>
                <a:cs typeface="Open Sauce Bold"/>
                <a:sym typeface="Open Sauce Bold"/>
              </a:rPr>
              <a:t>P  L  A  N</a:t>
            </a:r>
            <a:endParaRPr lang="en-US" sz="5127" b="1" spc="-102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99" name="Freeform 7"/>
          <p:cNvSpPr/>
          <p:nvPr/>
        </p:nvSpPr>
        <p:spPr>
          <a:xfrm>
            <a:off x="-812519" y="8722278"/>
            <a:ext cx="2363658" cy="159619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92D050"/>
          </a:solidFill>
          <a:ln w="38100" cap="sq">
            <a:solidFill>
              <a:srgbClr val="052A47"/>
            </a:solidFill>
            <a:prstDash val="solid"/>
            <a:miter/>
          </a:ln>
        </p:spPr>
      </p:sp>
      <p:grpSp>
        <p:nvGrpSpPr>
          <p:cNvPr id="254" name="Groupe 253"/>
          <p:cNvGrpSpPr/>
          <p:nvPr/>
        </p:nvGrpSpPr>
        <p:grpSpPr>
          <a:xfrm>
            <a:off x="122081" y="1804987"/>
            <a:ext cx="7964943" cy="1548708"/>
            <a:chOff x="-74319" y="1805004"/>
            <a:chExt cx="7964943" cy="1548708"/>
          </a:xfrm>
        </p:grpSpPr>
        <p:sp>
          <p:nvSpPr>
            <p:cNvPr id="176" name="TextBox 20"/>
            <p:cNvSpPr txBox="1"/>
            <p:nvPr/>
          </p:nvSpPr>
          <p:spPr>
            <a:xfrm>
              <a:off x="3566193" y="2314311"/>
              <a:ext cx="4324431" cy="432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r>
                <a:rPr lang="en-US" sz="2692" b="1" u="none" strike="noStrike" spc="121" dirty="0" err="1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Présentation</a:t>
              </a:r>
              <a:r>
                <a:rPr lang="en-US" sz="2692" b="1" u="none" strike="noStrike" spc="121" dirty="0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ITU</a:t>
              </a:r>
              <a:endParaRPr lang="en-US" sz="2692" b="1" u="none" strike="noStrike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  <p:sp>
          <p:nvSpPr>
            <p:cNvPr id="182" name="Freeform 15"/>
            <p:cNvSpPr/>
            <p:nvPr/>
          </p:nvSpPr>
          <p:spPr>
            <a:xfrm>
              <a:off x="2951661" y="1985994"/>
              <a:ext cx="441906" cy="1367703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315E41"/>
            </a:solidFill>
          </p:spPr>
        </p:sp>
        <p:grpSp>
          <p:nvGrpSpPr>
            <p:cNvPr id="183" name="Group 16"/>
            <p:cNvGrpSpPr/>
            <p:nvPr/>
          </p:nvGrpSpPr>
          <p:grpSpPr>
            <a:xfrm>
              <a:off x="-74319" y="1985994"/>
              <a:ext cx="3241082" cy="1367718"/>
              <a:chOff x="0" y="0"/>
              <a:chExt cx="1838524" cy="775847"/>
            </a:xfrm>
          </p:grpSpPr>
          <p:sp>
            <p:nvSpPr>
              <p:cNvPr id="197" name="Freeform 17"/>
              <p:cNvSpPr/>
              <p:nvPr/>
            </p:nvSpPr>
            <p:spPr>
              <a:xfrm>
                <a:off x="0" y="0"/>
                <a:ext cx="1838524" cy="775847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775847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775847"/>
                    </a:lnTo>
                    <a:lnTo>
                      <a:pt x="1635324" y="775847"/>
                    </a:lnTo>
                    <a:lnTo>
                      <a:pt x="1838524" y="387923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4DBF38"/>
              </a:solidFill>
            </p:spPr>
          </p:sp>
          <p:sp>
            <p:nvSpPr>
              <p:cNvPr id="198" name="TextBox 18"/>
              <p:cNvSpPr txBox="1"/>
              <p:nvPr/>
            </p:nvSpPr>
            <p:spPr>
              <a:xfrm>
                <a:off x="0" y="-47625"/>
                <a:ext cx="1724224" cy="8234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4" name="TextBox 19"/>
            <p:cNvSpPr txBox="1"/>
            <p:nvPr/>
          </p:nvSpPr>
          <p:spPr>
            <a:xfrm>
              <a:off x="462150" y="1805004"/>
              <a:ext cx="1872263" cy="1548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619"/>
                </a:lnSpc>
                <a:spcBef>
                  <a:spcPct val="0"/>
                </a:spcBef>
              </a:pPr>
              <a:r>
                <a:rPr lang="en-US" sz="9013" b="1" spc="405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id="255" name="Groupe 254"/>
          <p:cNvGrpSpPr/>
          <p:nvPr/>
        </p:nvGrpSpPr>
        <p:grpSpPr>
          <a:xfrm>
            <a:off x="993997" y="3914421"/>
            <a:ext cx="7759510" cy="1548693"/>
            <a:chOff x="-155777" y="3982288"/>
            <a:chExt cx="7759510" cy="1548693"/>
          </a:xfrm>
        </p:grpSpPr>
        <p:grpSp>
          <p:nvGrpSpPr>
            <p:cNvPr id="185" name="Group 21"/>
            <p:cNvGrpSpPr/>
            <p:nvPr/>
          </p:nvGrpSpPr>
          <p:grpSpPr>
            <a:xfrm>
              <a:off x="2870203" y="4131029"/>
              <a:ext cx="441890" cy="1367718"/>
              <a:chOff x="0" y="0"/>
              <a:chExt cx="847440" cy="2622960"/>
            </a:xfrm>
          </p:grpSpPr>
          <p:sp>
            <p:nvSpPr>
              <p:cNvPr id="196" name="Freeform 22"/>
              <p:cNvSpPr/>
              <p:nvPr/>
            </p:nvSpPr>
            <p:spPr>
              <a:xfrm>
                <a:off x="0" y="0"/>
                <a:ext cx="847471" cy="2622931"/>
              </a:xfrm>
              <a:custGeom>
                <a:avLst/>
                <a:gdLst/>
                <a:ahLst/>
                <a:cxnLst/>
                <a:rect l="l" t="t" r="r" b="b"/>
                <a:pathLst>
                  <a:path w="847471" h="2622931">
                    <a:moveTo>
                      <a:pt x="243205" y="2622931"/>
                    </a:moveTo>
                    <a:lnTo>
                      <a:pt x="0" y="2622931"/>
                    </a:lnTo>
                    <a:lnTo>
                      <a:pt x="596646" y="1315339"/>
                    </a:lnTo>
                    <a:lnTo>
                      <a:pt x="0" y="0"/>
                    </a:lnTo>
                    <a:lnTo>
                      <a:pt x="243205" y="0"/>
                    </a:lnTo>
                    <a:lnTo>
                      <a:pt x="847471" y="1315339"/>
                    </a:lnTo>
                    <a:lnTo>
                      <a:pt x="243205" y="2622931"/>
                    </a:lnTo>
                    <a:close/>
                  </a:path>
                </a:pathLst>
              </a:custGeom>
              <a:solidFill>
                <a:srgbClr val="315E41"/>
              </a:solidFill>
            </p:spPr>
          </p:sp>
        </p:grpSp>
        <p:grpSp>
          <p:nvGrpSpPr>
            <p:cNvPr id="186" name="Group 23"/>
            <p:cNvGrpSpPr/>
            <p:nvPr/>
          </p:nvGrpSpPr>
          <p:grpSpPr>
            <a:xfrm>
              <a:off x="-155777" y="4131029"/>
              <a:ext cx="3241082" cy="1367718"/>
              <a:chOff x="0" y="0"/>
              <a:chExt cx="1838524" cy="775847"/>
            </a:xfrm>
          </p:grpSpPr>
          <p:sp>
            <p:nvSpPr>
              <p:cNvPr id="194" name="Freeform 24"/>
              <p:cNvSpPr/>
              <p:nvPr/>
            </p:nvSpPr>
            <p:spPr>
              <a:xfrm>
                <a:off x="0" y="0"/>
                <a:ext cx="1838524" cy="775847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775847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775847"/>
                    </a:lnTo>
                    <a:lnTo>
                      <a:pt x="1635324" y="775847"/>
                    </a:lnTo>
                    <a:lnTo>
                      <a:pt x="1838524" y="387923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4DBF38"/>
              </a:solidFill>
            </p:spPr>
          </p:sp>
          <p:sp>
            <p:nvSpPr>
              <p:cNvPr id="195" name="TextBox 25"/>
              <p:cNvSpPr txBox="1"/>
              <p:nvPr/>
            </p:nvSpPr>
            <p:spPr>
              <a:xfrm>
                <a:off x="0" y="-47625"/>
                <a:ext cx="1724224" cy="8234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7" name="TextBox 26"/>
            <p:cNvSpPr txBox="1"/>
            <p:nvPr/>
          </p:nvSpPr>
          <p:spPr>
            <a:xfrm>
              <a:off x="353629" y="3982288"/>
              <a:ext cx="1872263" cy="1548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619"/>
                </a:lnSpc>
                <a:spcBef>
                  <a:spcPct val="0"/>
                </a:spcBef>
              </a:pPr>
              <a:r>
                <a:rPr lang="en-US" sz="9013" b="1" spc="405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  <p:sp>
          <p:nvSpPr>
            <p:cNvPr id="179" name="TextBox 34"/>
            <p:cNvSpPr txBox="1"/>
            <p:nvPr/>
          </p:nvSpPr>
          <p:spPr>
            <a:xfrm>
              <a:off x="3506461" y="4269322"/>
              <a:ext cx="4097272" cy="97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r>
                <a:rPr lang="en-US" sz="2692" b="1" u="none" strike="noStrike" spc="121" dirty="0" err="1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Présentation</a:t>
              </a:r>
              <a:r>
                <a:rPr lang="en-US" sz="2692" b="1" u="none" strike="noStrike" spc="121" dirty="0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CENI </a:t>
              </a:r>
            </a:p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r>
                <a:rPr lang="en-US" sz="2692" b="1" spc="121" dirty="0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Madagascar</a:t>
              </a:r>
              <a:endParaRPr lang="en-US" sz="2692" b="1" u="none" strike="noStrike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</p:grpSp>
      <p:grpSp>
        <p:nvGrpSpPr>
          <p:cNvPr id="256" name="Groupe 255"/>
          <p:cNvGrpSpPr/>
          <p:nvPr/>
        </p:nvGrpSpPr>
        <p:grpSpPr>
          <a:xfrm>
            <a:off x="2061718" y="6023840"/>
            <a:ext cx="7662575" cy="1548693"/>
            <a:chOff x="-211440" y="5952470"/>
            <a:chExt cx="7662575" cy="1548693"/>
          </a:xfrm>
        </p:grpSpPr>
        <p:grpSp>
          <p:nvGrpSpPr>
            <p:cNvPr id="188" name="Group 27"/>
            <p:cNvGrpSpPr/>
            <p:nvPr/>
          </p:nvGrpSpPr>
          <p:grpSpPr>
            <a:xfrm>
              <a:off x="2814540" y="6100426"/>
              <a:ext cx="441890" cy="1367718"/>
              <a:chOff x="0" y="0"/>
              <a:chExt cx="847440" cy="2622960"/>
            </a:xfrm>
          </p:grpSpPr>
          <p:sp>
            <p:nvSpPr>
              <p:cNvPr id="193" name="Freeform 28"/>
              <p:cNvSpPr/>
              <p:nvPr/>
            </p:nvSpPr>
            <p:spPr>
              <a:xfrm>
                <a:off x="0" y="0"/>
                <a:ext cx="847471" cy="2622931"/>
              </a:xfrm>
              <a:custGeom>
                <a:avLst/>
                <a:gdLst/>
                <a:ahLst/>
                <a:cxnLst/>
                <a:rect l="l" t="t" r="r" b="b"/>
                <a:pathLst>
                  <a:path w="847471" h="2622931">
                    <a:moveTo>
                      <a:pt x="243205" y="2622931"/>
                    </a:moveTo>
                    <a:lnTo>
                      <a:pt x="0" y="2622931"/>
                    </a:lnTo>
                    <a:lnTo>
                      <a:pt x="596646" y="1315339"/>
                    </a:lnTo>
                    <a:lnTo>
                      <a:pt x="0" y="0"/>
                    </a:lnTo>
                    <a:lnTo>
                      <a:pt x="243205" y="0"/>
                    </a:lnTo>
                    <a:lnTo>
                      <a:pt x="847471" y="1315339"/>
                    </a:lnTo>
                    <a:lnTo>
                      <a:pt x="243205" y="2622931"/>
                    </a:lnTo>
                    <a:close/>
                  </a:path>
                </a:pathLst>
              </a:custGeom>
              <a:solidFill>
                <a:srgbClr val="315E41"/>
              </a:solidFill>
            </p:spPr>
          </p:sp>
        </p:grpSp>
        <p:grpSp>
          <p:nvGrpSpPr>
            <p:cNvPr id="189" name="Group 29"/>
            <p:cNvGrpSpPr/>
            <p:nvPr/>
          </p:nvGrpSpPr>
          <p:grpSpPr>
            <a:xfrm>
              <a:off x="-211440" y="6100426"/>
              <a:ext cx="3241082" cy="1367718"/>
              <a:chOff x="0" y="0"/>
              <a:chExt cx="1838524" cy="775847"/>
            </a:xfrm>
          </p:grpSpPr>
          <p:sp>
            <p:nvSpPr>
              <p:cNvPr id="191" name="Freeform 30"/>
              <p:cNvSpPr/>
              <p:nvPr/>
            </p:nvSpPr>
            <p:spPr>
              <a:xfrm>
                <a:off x="0" y="0"/>
                <a:ext cx="1838524" cy="775847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775847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775847"/>
                    </a:lnTo>
                    <a:lnTo>
                      <a:pt x="1635324" y="775847"/>
                    </a:lnTo>
                    <a:lnTo>
                      <a:pt x="1838524" y="387923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4DBF38"/>
              </a:solidFill>
            </p:spPr>
          </p:sp>
          <p:sp>
            <p:nvSpPr>
              <p:cNvPr id="192" name="TextBox 31"/>
              <p:cNvSpPr txBox="1"/>
              <p:nvPr/>
            </p:nvSpPr>
            <p:spPr>
              <a:xfrm>
                <a:off x="0" y="-47625"/>
                <a:ext cx="1724224" cy="8234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0" name="TextBox 32"/>
            <p:cNvSpPr txBox="1"/>
            <p:nvPr/>
          </p:nvSpPr>
          <p:spPr>
            <a:xfrm>
              <a:off x="422251" y="5952470"/>
              <a:ext cx="1872263" cy="1548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619"/>
                </a:lnSpc>
                <a:spcBef>
                  <a:spcPct val="0"/>
                </a:spcBef>
              </a:pPr>
              <a:r>
                <a:rPr lang="en-US" sz="9013" b="1" spc="405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  <p:sp>
          <p:nvSpPr>
            <p:cNvPr id="181" name="TextBox 36"/>
            <p:cNvSpPr txBox="1"/>
            <p:nvPr/>
          </p:nvSpPr>
          <p:spPr>
            <a:xfrm>
              <a:off x="3481515" y="6243665"/>
              <a:ext cx="3969620" cy="97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r>
                <a:rPr lang="en-US" sz="2692" b="1" u="none" strike="noStrike" spc="121" dirty="0" err="1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Présentation</a:t>
              </a:r>
              <a:r>
                <a:rPr lang="en-US" sz="2692" b="1" u="none" strike="noStrike" spc="121" dirty="0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et </a:t>
              </a:r>
              <a:r>
                <a:rPr lang="en-US" sz="2692" b="1" u="none" strike="noStrike" spc="121" dirty="0" err="1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réalisation</a:t>
              </a:r>
              <a:r>
                <a:rPr lang="en-US" sz="2692" b="1" u="none" strike="noStrike" spc="121" dirty="0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du </a:t>
              </a:r>
              <a:r>
                <a:rPr lang="en-US" sz="2692" b="1" u="none" strike="noStrike" spc="121" dirty="0" err="1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projet</a:t>
              </a:r>
              <a:endParaRPr lang="en-US" sz="2692" b="1" u="none" strike="noStrike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</p:grpSp>
      <p:grpSp>
        <p:nvGrpSpPr>
          <p:cNvPr id="202" name="Group 6"/>
          <p:cNvGrpSpPr/>
          <p:nvPr/>
        </p:nvGrpSpPr>
        <p:grpSpPr>
          <a:xfrm>
            <a:off x="13668257" y="-258143"/>
            <a:ext cx="7076897" cy="11500525"/>
            <a:chOff x="76200" y="-8796371"/>
            <a:chExt cx="6637132" cy="9532971"/>
          </a:xfrm>
          <a:solidFill>
            <a:srgbClr val="366E3B"/>
          </a:solidFill>
        </p:grpSpPr>
        <p:sp>
          <p:nvSpPr>
            <p:cNvPr id="227" name="Freeform 7"/>
            <p:cNvSpPr/>
            <p:nvPr/>
          </p:nvSpPr>
          <p:spPr>
            <a:xfrm>
              <a:off x="1690771" y="-8796371"/>
              <a:ext cx="5022561" cy="309002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22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7" name="Groupe 256"/>
          <p:cNvGrpSpPr/>
          <p:nvPr/>
        </p:nvGrpSpPr>
        <p:grpSpPr>
          <a:xfrm>
            <a:off x="7529350" y="1902005"/>
            <a:ext cx="3467886" cy="1451675"/>
            <a:chOff x="8438423" y="3464332"/>
            <a:chExt cx="3467886" cy="1451675"/>
          </a:xfrm>
        </p:grpSpPr>
        <p:sp>
          <p:nvSpPr>
            <p:cNvPr id="210" name="Freeform 15"/>
            <p:cNvSpPr/>
            <p:nvPr/>
          </p:nvSpPr>
          <p:spPr>
            <a:xfrm>
              <a:off x="11464403" y="3548289"/>
              <a:ext cx="441906" cy="1367703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315E41"/>
            </a:solidFill>
          </p:spPr>
        </p:sp>
        <p:grpSp>
          <p:nvGrpSpPr>
            <p:cNvPr id="211" name="Group 16"/>
            <p:cNvGrpSpPr/>
            <p:nvPr/>
          </p:nvGrpSpPr>
          <p:grpSpPr>
            <a:xfrm>
              <a:off x="8438423" y="3548289"/>
              <a:ext cx="3241082" cy="1367718"/>
              <a:chOff x="0" y="0"/>
              <a:chExt cx="1838524" cy="775847"/>
            </a:xfrm>
          </p:grpSpPr>
          <p:sp>
            <p:nvSpPr>
              <p:cNvPr id="225" name="Freeform 17"/>
              <p:cNvSpPr/>
              <p:nvPr/>
            </p:nvSpPr>
            <p:spPr>
              <a:xfrm>
                <a:off x="0" y="0"/>
                <a:ext cx="1838524" cy="775847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775847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775847"/>
                    </a:lnTo>
                    <a:lnTo>
                      <a:pt x="1635324" y="775847"/>
                    </a:lnTo>
                    <a:lnTo>
                      <a:pt x="1838524" y="387923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4DBF38"/>
              </a:solidFill>
            </p:spPr>
          </p:sp>
          <p:sp>
            <p:nvSpPr>
              <p:cNvPr id="226" name="TextBox 18"/>
              <p:cNvSpPr txBox="1"/>
              <p:nvPr/>
            </p:nvSpPr>
            <p:spPr>
              <a:xfrm>
                <a:off x="0" y="-47625"/>
                <a:ext cx="1724224" cy="8234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2" name="TextBox 19"/>
            <p:cNvSpPr txBox="1"/>
            <p:nvPr/>
          </p:nvSpPr>
          <p:spPr>
            <a:xfrm>
              <a:off x="9122832" y="3464332"/>
              <a:ext cx="1872263" cy="143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619"/>
                </a:lnSpc>
                <a:spcBef>
                  <a:spcPct val="0"/>
                </a:spcBef>
              </a:pPr>
              <a:r>
                <a:rPr lang="en-US" sz="9013" b="1" spc="405" dirty="0" smtClean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05</a:t>
              </a:r>
              <a:endParaRPr lang="en-US" sz="9013" b="1" spc="405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8636854" y="3975491"/>
            <a:ext cx="3467870" cy="1516644"/>
            <a:chOff x="8636854" y="3975491"/>
            <a:chExt cx="3467870" cy="1516644"/>
          </a:xfrm>
        </p:grpSpPr>
        <p:grpSp>
          <p:nvGrpSpPr>
            <p:cNvPr id="213" name="Group 21"/>
            <p:cNvGrpSpPr/>
            <p:nvPr/>
          </p:nvGrpSpPr>
          <p:grpSpPr>
            <a:xfrm>
              <a:off x="11662834" y="4124417"/>
              <a:ext cx="441890" cy="1367718"/>
              <a:chOff x="0" y="0"/>
              <a:chExt cx="847440" cy="2622960"/>
            </a:xfrm>
          </p:grpSpPr>
          <p:sp>
            <p:nvSpPr>
              <p:cNvPr id="224" name="Freeform 22"/>
              <p:cNvSpPr/>
              <p:nvPr/>
            </p:nvSpPr>
            <p:spPr>
              <a:xfrm>
                <a:off x="0" y="0"/>
                <a:ext cx="847471" cy="2622931"/>
              </a:xfrm>
              <a:custGeom>
                <a:avLst/>
                <a:gdLst/>
                <a:ahLst/>
                <a:cxnLst/>
                <a:rect l="l" t="t" r="r" b="b"/>
                <a:pathLst>
                  <a:path w="847471" h="2622931">
                    <a:moveTo>
                      <a:pt x="243205" y="2622931"/>
                    </a:moveTo>
                    <a:lnTo>
                      <a:pt x="0" y="2622931"/>
                    </a:lnTo>
                    <a:lnTo>
                      <a:pt x="596646" y="1315339"/>
                    </a:lnTo>
                    <a:lnTo>
                      <a:pt x="0" y="0"/>
                    </a:lnTo>
                    <a:lnTo>
                      <a:pt x="243205" y="0"/>
                    </a:lnTo>
                    <a:lnTo>
                      <a:pt x="847471" y="1315339"/>
                    </a:lnTo>
                    <a:lnTo>
                      <a:pt x="243205" y="2622931"/>
                    </a:lnTo>
                    <a:close/>
                  </a:path>
                </a:pathLst>
              </a:custGeom>
              <a:solidFill>
                <a:srgbClr val="315E41"/>
              </a:solidFill>
            </p:spPr>
          </p:sp>
        </p:grpSp>
        <p:grpSp>
          <p:nvGrpSpPr>
            <p:cNvPr id="214" name="Group 23"/>
            <p:cNvGrpSpPr/>
            <p:nvPr/>
          </p:nvGrpSpPr>
          <p:grpSpPr>
            <a:xfrm>
              <a:off x="8636854" y="4124417"/>
              <a:ext cx="3241082" cy="1367718"/>
              <a:chOff x="0" y="0"/>
              <a:chExt cx="1838524" cy="775847"/>
            </a:xfrm>
          </p:grpSpPr>
          <p:sp>
            <p:nvSpPr>
              <p:cNvPr id="222" name="Freeform 24"/>
              <p:cNvSpPr/>
              <p:nvPr/>
            </p:nvSpPr>
            <p:spPr>
              <a:xfrm>
                <a:off x="0" y="0"/>
                <a:ext cx="1838524" cy="775847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775847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775847"/>
                    </a:lnTo>
                    <a:lnTo>
                      <a:pt x="1635324" y="775847"/>
                    </a:lnTo>
                    <a:lnTo>
                      <a:pt x="1838524" y="387923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4DBF38"/>
              </a:solidFill>
            </p:spPr>
          </p:sp>
          <p:sp>
            <p:nvSpPr>
              <p:cNvPr id="223" name="TextBox 25"/>
              <p:cNvSpPr txBox="1"/>
              <p:nvPr/>
            </p:nvSpPr>
            <p:spPr>
              <a:xfrm>
                <a:off x="0" y="-47625"/>
                <a:ext cx="1724224" cy="8234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5" name="TextBox 26"/>
            <p:cNvSpPr txBox="1"/>
            <p:nvPr/>
          </p:nvSpPr>
          <p:spPr>
            <a:xfrm>
              <a:off x="9370770" y="3975491"/>
              <a:ext cx="1872263" cy="143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619"/>
                </a:lnSpc>
                <a:spcBef>
                  <a:spcPct val="0"/>
                </a:spcBef>
              </a:pPr>
              <a:r>
                <a:rPr lang="en-US" sz="9013" b="1" spc="405" dirty="0" smtClean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06</a:t>
              </a:r>
              <a:endParaRPr lang="en-US" sz="9013" b="1" spc="405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</p:grpSp>
      <p:sp>
        <p:nvSpPr>
          <p:cNvPr id="207" name="TextBox 34"/>
          <p:cNvSpPr txBox="1"/>
          <p:nvPr/>
        </p:nvSpPr>
        <p:spPr>
          <a:xfrm>
            <a:off x="11307227" y="2204867"/>
            <a:ext cx="4575377" cy="91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769"/>
              </a:lnSpc>
              <a:spcBef>
                <a:spcPct val="0"/>
              </a:spcBef>
            </a:pPr>
            <a:r>
              <a:rPr lang="en-US" sz="2692" b="1" spc="121" dirty="0" err="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Problèmes</a:t>
            </a:r>
            <a:r>
              <a:rPr lang="en-US" sz="2692" b="1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92" b="1" spc="121" dirty="0" err="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rencontrés</a:t>
            </a:r>
            <a:r>
              <a:rPr lang="en-US" sz="2692" b="1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et </a:t>
            </a:r>
            <a:r>
              <a:rPr lang="en-US" sz="2692" b="1" spc="121" dirty="0" smtClean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solutions</a:t>
            </a:r>
            <a:endParaRPr lang="en-US" sz="2692" b="1" u="none" strike="noStrike" spc="121" dirty="0">
              <a:solidFill>
                <a:srgbClr val="051D4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0007374" y="6023840"/>
            <a:ext cx="3467870" cy="1480312"/>
            <a:chOff x="10007374" y="6023840"/>
            <a:chExt cx="3467870" cy="1480312"/>
          </a:xfrm>
        </p:grpSpPr>
        <p:grpSp>
          <p:nvGrpSpPr>
            <p:cNvPr id="216" name="Group 27"/>
            <p:cNvGrpSpPr/>
            <p:nvPr/>
          </p:nvGrpSpPr>
          <p:grpSpPr>
            <a:xfrm>
              <a:off x="13033354" y="6136434"/>
              <a:ext cx="441890" cy="1367718"/>
              <a:chOff x="0" y="0"/>
              <a:chExt cx="847440" cy="2622960"/>
            </a:xfrm>
          </p:grpSpPr>
          <p:sp>
            <p:nvSpPr>
              <p:cNvPr id="221" name="Freeform 28"/>
              <p:cNvSpPr/>
              <p:nvPr/>
            </p:nvSpPr>
            <p:spPr>
              <a:xfrm>
                <a:off x="0" y="0"/>
                <a:ext cx="847471" cy="2622931"/>
              </a:xfrm>
              <a:custGeom>
                <a:avLst/>
                <a:gdLst/>
                <a:ahLst/>
                <a:cxnLst/>
                <a:rect l="l" t="t" r="r" b="b"/>
                <a:pathLst>
                  <a:path w="847471" h="2622931">
                    <a:moveTo>
                      <a:pt x="243205" y="2622931"/>
                    </a:moveTo>
                    <a:lnTo>
                      <a:pt x="0" y="2622931"/>
                    </a:lnTo>
                    <a:lnTo>
                      <a:pt x="596646" y="1315339"/>
                    </a:lnTo>
                    <a:lnTo>
                      <a:pt x="0" y="0"/>
                    </a:lnTo>
                    <a:lnTo>
                      <a:pt x="243205" y="0"/>
                    </a:lnTo>
                    <a:lnTo>
                      <a:pt x="847471" y="1315339"/>
                    </a:lnTo>
                    <a:lnTo>
                      <a:pt x="243205" y="2622931"/>
                    </a:lnTo>
                    <a:close/>
                  </a:path>
                </a:pathLst>
              </a:custGeom>
              <a:solidFill>
                <a:srgbClr val="315E41"/>
              </a:solidFill>
            </p:spPr>
          </p:sp>
        </p:grpSp>
        <p:grpSp>
          <p:nvGrpSpPr>
            <p:cNvPr id="217" name="Group 29"/>
            <p:cNvGrpSpPr/>
            <p:nvPr/>
          </p:nvGrpSpPr>
          <p:grpSpPr>
            <a:xfrm>
              <a:off x="10007374" y="6136434"/>
              <a:ext cx="3241082" cy="1367718"/>
              <a:chOff x="0" y="0"/>
              <a:chExt cx="1838524" cy="775847"/>
            </a:xfrm>
          </p:grpSpPr>
          <p:sp>
            <p:nvSpPr>
              <p:cNvPr id="219" name="Freeform 30"/>
              <p:cNvSpPr/>
              <p:nvPr/>
            </p:nvSpPr>
            <p:spPr>
              <a:xfrm>
                <a:off x="0" y="0"/>
                <a:ext cx="1838524" cy="775847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775847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775847"/>
                    </a:lnTo>
                    <a:lnTo>
                      <a:pt x="1635324" y="775847"/>
                    </a:lnTo>
                    <a:lnTo>
                      <a:pt x="1838524" y="387923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4DBF38"/>
              </a:solidFill>
            </p:spPr>
          </p:sp>
          <p:sp>
            <p:nvSpPr>
              <p:cNvPr id="220" name="TextBox 31"/>
              <p:cNvSpPr txBox="1"/>
              <p:nvPr/>
            </p:nvSpPr>
            <p:spPr>
              <a:xfrm>
                <a:off x="0" y="-47625"/>
                <a:ext cx="1724224" cy="8234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8" name="TextBox 32"/>
            <p:cNvSpPr txBox="1"/>
            <p:nvPr/>
          </p:nvSpPr>
          <p:spPr>
            <a:xfrm>
              <a:off x="10674350" y="6023840"/>
              <a:ext cx="1872263" cy="143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619"/>
                </a:lnSpc>
                <a:spcBef>
                  <a:spcPct val="0"/>
                </a:spcBef>
              </a:pPr>
              <a:r>
                <a:rPr lang="en-US" sz="9013" b="1" spc="405" dirty="0" smtClean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07</a:t>
              </a:r>
              <a:endParaRPr lang="en-US" sz="9013" b="1" spc="405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</p:grpSp>
      <p:sp>
        <p:nvSpPr>
          <p:cNvPr id="209" name="TextBox 36"/>
          <p:cNvSpPr txBox="1"/>
          <p:nvPr/>
        </p:nvSpPr>
        <p:spPr>
          <a:xfrm>
            <a:off x="12410356" y="4348217"/>
            <a:ext cx="4391073" cy="91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9"/>
              </a:lnSpc>
              <a:spcBef>
                <a:spcPct val="0"/>
              </a:spcBef>
            </a:pPr>
            <a:r>
              <a:rPr lang="en-US" sz="2692" b="1" spc="121" dirty="0" err="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Bilan</a:t>
            </a:r>
            <a:r>
              <a:rPr lang="en-US" sz="2692" b="1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pour </a:t>
            </a:r>
            <a:r>
              <a:rPr lang="en-US" sz="2692" b="1" spc="121" dirty="0" err="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l’entreprise</a:t>
            </a:r>
            <a:r>
              <a:rPr lang="en-US" sz="2692" b="1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et </a:t>
            </a:r>
            <a:r>
              <a:rPr lang="en-US" sz="2692" b="1" spc="121" dirty="0" err="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Bilan</a:t>
            </a:r>
            <a:r>
              <a:rPr lang="en-US" sz="2692" b="1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personnel </a:t>
            </a:r>
          </a:p>
        </p:txBody>
      </p:sp>
      <p:grpSp>
        <p:nvGrpSpPr>
          <p:cNvPr id="237" name="Groupe 236"/>
          <p:cNvGrpSpPr/>
          <p:nvPr/>
        </p:nvGrpSpPr>
        <p:grpSpPr>
          <a:xfrm>
            <a:off x="12104740" y="7831205"/>
            <a:ext cx="8034018" cy="1514071"/>
            <a:chOff x="-218831" y="3245757"/>
            <a:chExt cx="8034018" cy="1514071"/>
          </a:xfrm>
        </p:grpSpPr>
        <p:sp>
          <p:nvSpPr>
            <p:cNvPr id="239" name="TextBox 20"/>
            <p:cNvSpPr txBox="1"/>
            <p:nvPr/>
          </p:nvSpPr>
          <p:spPr>
            <a:xfrm>
              <a:off x="3490756" y="3774228"/>
              <a:ext cx="4324431" cy="432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r>
                <a:rPr lang="en-US" sz="2692" b="1" u="none" strike="noStrike" spc="121" dirty="0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Conclusion</a:t>
              </a:r>
              <a:endParaRPr lang="en-US" sz="2692" b="1" u="none" strike="noStrike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  <p:sp>
          <p:nvSpPr>
            <p:cNvPr id="240" name="Freeform 15"/>
            <p:cNvSpPr/>
            <p:nvPr/>
          </p:nvSpPr>
          <p:spPr>
            <a:xfrm>
              <a:off x="2807149" y="3392110"/>
              <a:ext cx="441906" cy="1367703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315E41"/>
            </a:solidFill>
          </p:spPr>
        </p:sp>
        <p:grpSp>
          <p:nvGrpSpPr>
            <p:cNvPr id="241" name="Group 16"/>
            <p:cNvGrpSpPr/>
            <p:nvPr/>
          </p:nvGrpSpPr>
          <p:grpSpPr>
            <a:xfrm>
              <a:off x="-218831" y="3392110"/>
              <a:ext cx="3241082" cy="1367718"/>
              <a:chOff x="0" y="0"/>
              <a:chExt cx="1838524" cy="775847"/>
            </a:xfrm>
          </p:grpSpPr>
          <p:sp>
            <p:nvSpPr>
              <p:cNvPr id="243" name="Freeform 17"/>
              <p:cNvSpPr/>
              <p:nvPr/>
            </p:nvSpPr>
            <p:spPr>
              <a:xfrm>
                <a:off x="0" y="0"/>
                <a:ext cx="1838524" cy="775847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775847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775847"/>
                    </a:lnTo>
                    <a:lnTo>
                      <a:pt x="1635324" y="775847"/>
                    </a:lnTo>
                    <a:lnTo>
                      <a:pt x="1838524" y="387923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4DBF38"/>
              </a:solidFill>
            </p:spPr>
          </p:sp>
          <p:sp>
            <p:nvSpPr>
              <p:cNvPr id="244" name="TextBox 18"/>
              <p:cNvSpPr txBox="1"/>
              <p:nvPr/>
            </p:nvSpPr>
            <p:spPr>
              <a:xfrm>
                <a:off x="0" y="-47625"/>
                <a:ext cx="1724224" cy="8234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2" name="TextBox 19"/>
            <p:cNvSpPr txBox="1"/>
            <p:nvPr/>
          </p:nvSpPr>
          <p:spPr>
            <a:xfrm>
              <a:off x="475493" y="3245757"/>
              <a:ext cx="1872263" cy="143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619"/>
                </a:lnSpc>
                <a:spcBef>
                  <a:spcPct val="0"/>
                </a:spcBef>
              </a:pPr>
              <a:r>
                <a:rPr lang="en-US" sz="9013" b="1" spc="405" dirty="0" smtClean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08</a:t>
              </a:r>
              <a:endParaRPr lang="en-US" sz="9013" b="1" spc="405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</p:grpSp>
      <p:sp>
        <p:nvSpPr>
          <p:cNvPr id="69" name="TextBox 36"/>
          <p:cNvSpPr txBox="1"/>
          <p:nvPr/>
        </p:nvSpPr>
        <p:spPr>
          <a:xfrm>
            <a:off x="13743499" y="6352060"/>
            <a:ext cx="4391073" cy="91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769"/>
              </a:lnSpc>
              <a:spcBef>
                <a:spcPct val="0"/>
              </a:spcBef>
            </a:pPr>
            <a:r>
              <a:rPr lang="en-US" sz="2692" b="1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Extension et </a:t>
            </a:r>
            <a:r>
              <a:rPr lang="en-US" sz="2692" b="1" spc="121" dirty="0" err="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évolution</a:t>
            </a:r>
            <a:r>
              <a:rPr lang="en-US" sz="2692" b="1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de </a:t>
            </a:r>
            <a:r>
              <a:rPr lang="en-US" sz="2692" b="1" spc="121" dirty="0" err="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l’application</a:t>
            </a:r>
            <a:endParaRPr lang="en-US" sz="2692" b="1" spc="121" dirty="0">
              <a:solidFill>
                <a:srgbClr val="051D4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grpSp>
        <p:nvGrpSpPr>
          <p:cNvPr id="70" name="Groupe 69"/>
          <p:cNvGrpSpPr/>
          <p:nvPr/>
        </p:nvGrpSpPr>
        <p:grpSpPr>
          <a:xfrm>
            <a:off x="3664463" y="7766927"/>
            <a:ext cx="8034018" cy="1514071"/>
            <a:chOff x="-218831" y="3245757"/>
            <a:chExt cx="8034018" cy="1514071"/>
          </a:xfrm>
        </p:grpSpPr>
        <p:sp>
          <p:nvSpPr>
            <p:cNvPr id="71" name="TextBox 20"/>
            <p:cNvSpPr txBox="1"/>
            <p:nvPr/>
          </p:nvSpPr>
          <p:spPr>
            <a:xfrm>
              <a:off x="3490756" y="3774228"/>
              <a:ext cx="4324431" cy="432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r>
                <a:rPr lang="en-US" sz="2692" b="1" spc="121" dirty="0" err="1" smtClean="0">
                  <a:solidFill>
                    <a:srgbClr val="051D4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Démonstration</a:t>
              </a:r>
              <a:endParaRPr lang="en-US" sz="2692" b="1" u="none" strike="noStrike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  <p:sp>
          <p:nvSpPr>
            <p:cNvPr id="72" name="Freeform 15"/>
            <p:cNvSpPr/>
            <p:nvPr/>
          </p:nvSpPr>
          <p:spPr>
            <a:xfrm>
              <a:off x="2807149" y="3392110"/>
              <a:ext cx="441906" cy="1367703"/>
            </a:xfrm>
            <a:custGeom>
              <a:avLst/>
              <a:gdLst/>
              <a:ahLst/>
              <a:cxnLst/>
              <a:rect l="l" t="t" r="r" b="b"/>
              <a:pathLst>
                <a:path w="847471" h="262293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315E41"/>
            </a:solidFill>
          </p:spPr>
        </p:sp>
        <p:grpSp>
          <p:nvGrpSpPr>
            <p:cNvPr id="73" name="Group 16"/>
            <p:cNvGrpSpPr/>
            <p:nvPr/>
          </p:nvGrpSpPr>
          <p:grpSpPr>
            <a:xfrm>
              <a:off x="-218831" y="3392110"/>
              <a:ext cx="3241082" cy="1367718"/>
              <a:chOff x="0" y="0"/>
              <a:chExt cx="1838524" cy="775847"/>
            </a:xfrm>
          </p:grpSpPr>
          <p:sp>
            <p:nvSpPr>
              <p:cNvPr id="75" name="Freeform 17"/>
              <p:cNvSpPr/>
              <p:nvPr/>
            </p:nvSpPr>
            <p:spPr>
              <a:xfrm>
                <a:off x="0" y="0"/>
                <a:ext cx="1838524" cy="775847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775847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775847"/>
                    </a:lnTo>
                    <a:lnTo>
                      <a:pt x="1635324" y="775847"/>
                    </a:lnTo>
                    <a:lnTo>
                      <a:pt x="1838524" y="387923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4DBF38"/>
              </a:solidFill>
            </p:spPr>
          </p:sp>
          <p:sp>
            <p:nvSpPr>
              <p:cNvPr id="76" name="TextBox 18"/>
              <p:cNvSpPr txBox="1"/>
              <p:nvPr/>
            </p:nvSpPr>
            <p:spPr>
              <a:xfrm>
                <a:off x="0" y="-47625"/>
                <a:ext cx="1724224" cy="8234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4" name="TextBox 19"/>
            <p:cNvSpPr txBox="1"/>
            <p:nvPr/>
          </p:nvSpPr>
          <p:spPr>
            <a:xfrm>
              <a:off x="475493" y="3245757"/>
              <a:ext cx="1872263" cy="143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619"/>
                </a:lnSpc>
                <a:spcBef>
                  <a:spcPct val="0"/>
                </a:spcBef>
              </a:pPr>
              <a:r>
                <a:rPr lang="en-US" sz="9013" b="1" spc="405" dirty="0" smtClean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04</a:t>
              </a:r>
              <a:endParaRPr lang="en-US" sz="9013" b="1" spc="405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62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97897" y="2581330"/>
            <a:ext cx="11374566" cy="5025232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315E4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99976" y="3957828"/>
            <a:ext cx="12970408" cy="185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98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Présentation</a:t>
            </a:r>
            <a:r>
              <a:rPr lang="en-US" sz="98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ITU</a:t>
            </a:r>
            <a:endParaRPr lang="en-US" sz="98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24935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66" y="5443"/>
            <a:ext cx="16340828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0"/>
            <a:ext cx="3978366" cy="10287000"/>
          </a:xfrm>
          <a:custGeom>
            <a:avLst/>
            <a:gdLst/>
            <a:ahLst/>
            <a:cxnLst/>
            <a:rect l="l" t="t" r="r" b="b"/>
            <a:pathLst>
              <a:path w="617987" h="2787141">
                <a:moveTo>
                  <a:pt x="0" y="0"/>
                </a:moveTo>
                <a:lnTo>
                  <a:pt x="617987" y="0"/>
                </a:lnTo>
                <a:lnTo>
                  <a:pt x="617987" y="2787141"/>
                </a:lnTo>
                <a:lnTo>
                  <a:pt x="0" y="2787141"/>
                </a:lnTo>
                <a:close/>
              </a:path>
            </a:pathLst>
          </a:custGeom>
          <a:solidFill>
            <a:srgbClr val="36846B"/>
          </a:solidFill>
        </p:spPr>
      </p:sp>
      <p:sp>
        <p:nvSpPr>
          <p:cNvPr id="5" name="TextBox 5"/>
          <p:cNvSpPr txBox="1"/>
          <p:nvPr/>
        </p:nvSpPr>
        <p:spPr>
          <a:xfrm>
            <a:off x="0" y="-175778"/>
            <a:ext cx="2280917" cy="104627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>
            <a:off x="1140458" y="935743"/>
            <a:ext cx="12248420" cy="8322557"/>
            <a:chOff x="0" y="0"/>
            <a:chExt cx="1023149" cy="695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3149" cy="695210"/>
            </a:xfrm>
            <a:custGeom>
              <a:avLst/>
              <a:gdLst/>
              <a:ahLst/>
              <a:cxnLst/>
              <a:rect l="l" t="t" r="r" b="b"/>
              <a:pathLst>
                <a:path w="1023149" h="695210">
                  <a:moveTo>
                    <a:pt x="819949" y="0"/>
                  </a:moveTo>
                  <a:lnTo>
                    <a:pt x="0" y="0"/>
                  </a:lnTo>
                  <a:lnTo>
                    <a:pt x="0" y="695210"/>
                  </a:lnTo>
                  <a:lnTo>
                    <a:pt x="819949" y="695210"/>
                  </a:lnTo>
                  <a:lnTo>
                    <a:pt x="1023149" y="347605"/>
                  </a:lnTo>
                  <a:lnTo>
                    <a:pt x="81994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08849" cy="742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28831" y="3148328"/>
            <a:ext cx="10152972" cy="801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369"/>
              </a:lnSpc>
              <a:spcBef>
                <a:spcPct val="0"/>
              </a:spcBef>
            </a:pPr>
            <a:r>
              <a:rPr lang="en-US" sz="3600" b="1" u="none" strike="noStrike" spc="221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Université</a:t>
            </a:r>
            <a:r>
              <a:rPr lang="en-US" sz="3600" b="1" u="none" strike="noStrike" spc="221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3600" b="1" u="none" strike="noStrike" spc="221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spécialisée</a:t>
            </a:r>
            <a:r>
              <a:rPr lang="en-US" sz="3600" b="1" u="none" strike="noStrike" spc="221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3600" b="1" u="none" strike="noStrike" spc="221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</a:t>
            </a:r>
            <a:r>
              <a:rPr lang="en-US" sz="3600" b="1" u="none" strike="noStrike" spc="221" dirty="0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3600" b="1" u="none" strike="noStrike" spc="221" dirty="0" err="1" smtClean="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Informatique</a:t>
            </a:r>
            <a:endParaRPr lang="en-US" sz="3600" b="1" u="none" strike="noStrike" spc="221" dirty="0">
              <a:solidFill>
                <a:srgbClr val="2A2E3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038991" y="5021131"/>
            <a:ext cx="9206266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644"/>
              </a:lnSpc>
              <a:spcBef>
                <a:spcPct val="0"/>
              </a:spcBef>
            </a:pPr>
            <a:r>
              <a:rPr lang="fr-FR" sz="1889" u="sng" spc="85" dirty="0" smtClean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Formations :</a:t>
            </a:r>
          </a:p>
          <a:p>
            <a:pPr lvl="0">
              <a:lnSpc>
                <a:spcPts val="2644"/>
              </a:lnSpc>
              <a:spcBef>
                <a:spcPct val="0"/>
              </a:spcBef>
            </a:pPr>
            <a:endParaRPr lang="fr-FR" sz="1889" u="none" strike="noStrike" spc="85" dirty="0">
              <a:solidFill>
                <a:srgbClr val="051D4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342900" lvl="0" indent="-342900">
              <a:lnSpc>
                <a:spcPts val="264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1889" spc="85" dirty="0" smtClean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3 ans </a:t>
            </a:r>
            <a:r>
              <a:rPr lang="fr-FR" sz="1889" spc="85" dirty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; </a:t>
            </a:r>
            <a:endParaRPr lang="fr-FR" sz="1889" spc="85" dirty="0" smtClean="0">
              <a:solidFill>
                <a:srgbClr val="051D4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800100" lvl="1" indent="-342900">
              <a:lnSpc>
                <a:spcPts val="264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sz="1889" spc="85" dirty="0" smtClean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Licence</a:t>
            </a:r>
            <a:r>
              <a:rPr lang="fr-FR" sz="1889" spc="85" dirty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option Développement, Réseaux et Bases de Données ou Web et </a:t>
            </a:r>
            <a:r>
              <a:rPr lang="fr-FR" sz="1889" spc="85" dirty="0" smtClean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Design</a:t>
            </a:r>
          </a:p>
          <a:p>
            <a:pPr lvl="0">
              <a:lnSpc>
                <a:spcPts val="2644"/>
              </a:lnSpc>
              <a:spcBef>
                <a:spcPct val="0"/>
              </a:spcBef>
            </a:pPr>
            <a:endParaRPr lang="fr-FR" sz="1889" spc="85" dirty="0" smtClean="0">
              <a:solidFill>
                <a:srgbClr val="051D4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342900" lvl="0" indent="-342900">
              <a:lnSpc>
                <a:spcPts val="264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1889" spc="85" dirty="0" smtClean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5 ans : </a:t>
            </a:r>
          </a:p>
          <a:p>
            <a:pPr marL="800100" lvl="1" indent="-342900">
              <a:lnSpc>
                <a:spcPts val="264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sz="1889" spc="85" dirty="0" smtClean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Master </a:t>
            </a:r>
            <a:r>
              <a:rPr lang="fr-FR" sz="1889" spc="85" dirty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MBDS en coopération avec l’Université Côte d’Azur à Nice Sophia Antipolis – France</a:t>
            </a:r>
          </a:p>
          <a:p>
            <a:pPr marL="800100" lvl="1" indent="-342900">
              <a:lnSpc>
                <a:spcPts val="264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sz="1889" spc="85" dirty="0" smtClean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Master </a:t>
            </a:r>
            <a:r>
              <a:rPr lang="fr-FR" sz="1889" spc="85" dirty="0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BIHAR en coopération avec l’ESTIA du Pays Basque - France</a:t>
            </a:r>
          </a:p>
          <a:p>
            <a:pPr lvl="0">
              <a:lnSpc>
                <a:spcPts val="2644"/>
              </a:lnSpc>
              <a:spcBef>
                <a:spcPct val="0"/>
              </a:spcBef>
            </a:pPr>
            <a:endParaRPr lang="en-US" sz="1889" u="none" strike="noStrike" spc="85" dirty="0">
              <a:solidFill>
                <a:srgbClr val="051D4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031564" y="4225997"/>
            <a:ext cx="4097272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769"/>
              </a:lnSpc>
              <a:spcBef>
                <a:spcPct val="0"/>
              </a:spcBef>
            </a:pPr>
            <a:r>
              <a:rPr lang="en-US" sz="2692" b="1" spc="121" dirty="0" err="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Fondée</a:t>
            </a:r>
            <a:r>
              <a:rPr lang="en-US" sz="2692" b="1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92" b="1" spc="121" dirty="0" err="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</a:t>
            </a:r>
            <a:r>
              <a:rPr lang="en-US" sz="2692" b="1" spc="121" dirty="0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2011</a:t>
            </a:r>
            <a:endParaRPr lang="en-US" sz="2692" b="1" u="none" strike="noStrike" spc="121" dirty="0">
              <a:solidFill>
                <a:srgbClr val="051D4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43" name="Freeform 2"/>
          <p:cNvSpPr/>
          <p:nvPr/>
        </p:nvSpPr>
        <p:spPr>
          <a:xfrm>
            <a:off x="2484584" y="1218525"/>
            <a:ext cx="6382462" cy="1564192"/>
          </a:xfrm>
          <a:custGeom>
            <a:avLst/>
            <a:gdLst/>
            <a:ahLst/>
            <a:cxnLst/>
            <a:rect l="l" t="t" r="r" b="b"/>
            <a:pathLst>
              <a:path w="6382462" h="1564192">
                <a:moveTo>
                  <a:pt x="0" y="0"/>
                </a:moveTo>
                <a:lnTo>
                  <a:pt x="6382462" y="0"/>
                </a:lnTo>
                <a:lnTo>
                  <a:pt x="6382462" y="1564192"/>
                </a:lnTo>
                <a:lnTo>
                  <a:pt x="0" y="156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0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97897" y="2581330"/>
            <a:ext cx="11728662" cy="5025232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315E4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58796" y="3957828"/>
            <a:ext cx="12970408" cy="185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98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Présentation</a:t>
            </a:r>
            <a:r>
              <a:rPr lang="en-US" sz="98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CENI</a:t>
            </a:r>
            <a:endParaRPr lang="en-US" sz="98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15099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899" y="797125"/>
            <a:ext cx="16920201" cy="8869037"/>
            <a:chOff x="0" y="-19050"/>
            <a:chExt cx="4456349" cy="23358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42231" y="1203985"/>
            <a:ext cx="1192529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b="1" spc="-102" dirty="0" smtClean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Commission </a:t>
            </a:r>
            <a:r>
              <a:rPr lang="en-US" sz="3600" b="1" spc="-102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Électoral</a:t>
            </a:r>
            <a:r>
              <a:rPr lang="en-US" sz="3600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National </a:t>
            </a:r>
            <a:r>
              <a:rPr lang="en-US" sz="3600" b="1" spc="-102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Indépendante</a:t>
            </a:r>
            <a:endParaRPr lang="en-US" sz="3600" b="1" spc="-102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" name="Freeform 7"/>
          <p:cNvSpPr/>
          <p:nvPr/>
        </p:nvSpPr>
        <p:spPr>
          <a:xfrm rot="-5400000">
            <a:off x="2443459" y="5261939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2001983" y="5892084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AutoShape 9"/>
          <p:cNvSpPr/>
          <p:nvPr/>
        </p:nvSpPr>
        <p:spPr>
          <a:xfrm>
            <a:off x="2951228" y="7733460"/>
            <a:ext cx="0" cy="467846"/>
          </a:xfrm>
          <a:prstGeom prst="line">
            <a:avLst/>
          </a:prstGeom>
          <a:ln w="38100" cap="rnd">
            <a:solidFill>
              <a:srgbClr val="315E4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0" name="Freeform 10"/>
          <p:cNvSpPr/>
          <p:nvPr/>
        </p:nvSpPr>
        <p:spPr>
          <a:xfrm rot="-5400000" flipH="1" flipV="1">
            <a:off x="4503931" y="6277478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105420"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4091013" y="5892084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AutoShape 12"/>
          <p:cNvSpPr/>
          <p:nvPr/>
        </p:nvSpPr>
        <p:spPr>
          <a:xfrm flipH="1" flipV="1">
            <a:off x="4981022" y="5424060"/>
            <a:ext cx="3218" cy="467835"/>
          </a:xfrm>
          <a:prstGeom prst="line">
            <a:avLst/>
          </a:prstGeom>
          <a:ln w="38100" cap="rnd">
            <a:solidFill>
              <a:srgbClr val="AEEA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3" name="Freeform 13"/>
          <p:cNvSpPr/>
          <p:nvPr/>
        </p:nvSpPr>
        <p:spPr>
          <a:xfrm rot="-5400000">
            <a:off x="6560405" y="5262027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400000">
            <a:off x="6118930" y="5892172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AutoShape 15"/>
          <p:cNvSpPr/>
          <p:nvPr/>
        </p:nvSpPr>
        <p:spPr>
          <a:xfrm>
            <a:off x="7068175" y="7733548"/>
            <a:ext cx="0" cy="467846"/>
          </a:xfrm>
          <a:prstGeom prst="line">
            <a:avLst/>
          </a:prstGeom>
          <a:ln w="38100" cap="rnd">
            <a:solidFill>
              <a:srgbClr val="315E4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6" name="Freeform 16"/>
          <p:cNvSpPr/>
          <p:nvPr/>
        </p:nvSpPr>
        <p:spPr>
          <a:xfrm rot="-5400000" flipH="1" flipV="1">
            <a:off x="8620878" y="6277566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-5400000">
            <a:off x="8207959" y="5892172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AutoShape 18"/>
          <p:cNvSpPr/>
          <p:nvPr/>
        </p:nvSpPr>
        <p:spPr>
          <a:xfrm flipH="1" flipV="1">
            <a:off x="9097969" y="5424148"/>
            <a:ext cx="3218" cy="467835"/>
          </a:xfrm>
          <a:prstGeom prst="line">
            <a:avLst/>
          </a:prstGeom>
          <a:ln w="38100" cap="rnd">
            <a:solidFill>
              <a:srgbClr val="AEEA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9" name="Freeform 19"/>
          <p:cNvSpPr/>
          <p:nvPr/>
        </p:nvSpPr>
        <p:spPr>
          <a:xfrm rot="-5400000">
            <a:off x="10680746" y="5262027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-5400000">
            <a:off x="10239270" y="5892172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AutoShape 21"/>
          <p:cNvSpPr/>
          <p:nvPr/>
        </p:nvSpPr>
        <p:spPr>
          <a:xfrm>
            <a:off x="11188515" y="7733548"/>
            <a:ext cx="0" cy="467846"/>
          </a:xfrm>
          <a:prstGeom prst="line">
            <a:avLst/>
          </a:prstGeom>
          <a:ln w="38100" cap="rnd">
            <a:solidFill>
              <a:srgbClr val="315E4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2" name="Freeform 22"/>
          <p:cNvSpPr/>
          <p:nvPr/>
        </p:nvSpPr>
        <p:spPr>
          <a:xfrm rot="-5400000" flipH="1" flipV="1">
            <a:off x="12735851" y="6277478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 rot="-5400000">
            <a:off x="12322932" y="5892084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AutoShape 24"/>
          <p:cNvSpPr/>
          <p:nvPr/>
        </p:nvSpPr>
        <p:spPr>
          <a:xfrm flipH="1" flipV="1">
            <a:off x="13212942" y="5424060"/>
            <a:ext cx="3218" cy="467835"/>
          </a:xfrm>
          <a:prstGeom prst="line">
            <a:avLst/>
          </a:prstGeom>
          <a:ln w="38100" cap="rnd">
            <a:solidFill>
              <a:srgbClr val="AEEA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6" name="Freeform 26"/>
          <p:cNvSpPr/>
          <p:nvPr/>
        </p:nvSpPr>
        <p:spPr>
          <a:xfrm rot="-5400000">
            <a:off x="14797638" y="5262027"/>
            <a:ext cx="1015539" cy="2086127"/>
          </a:xfrm>
          <a:custGeom>
            <a:avLst/>
            <a:gdLst/>
            <a:ahLst/>
            <a:cxnLst/>
            <a:rect l="l" t="t" r="r" b="b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 rot="-5400000">
            <a:off x="14356163" y="5892172"/>
            <a:ext cx="1841376" cy="1841376"/>
          </a:xfrm>
          <a:custGeom>
            <a:avLst/>
            <a:gdLst/>
            <a:ahLst/>
            <a:cxnLst/>
            <a:rect l="l" t="t" r="r" b="b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AutoShape 28"/>
          <p:cNvSpPr/>
          <p:nvPr/>
        </p:nvSpPr>
        <p:spPr>
          <a:xfrm>
            <a:off x="15305408" y="7733548"/>
            <a:ext cx="0" cy="467846"/>
          </a:xfrm>
          <a:prstGeom prst="line">
            <a:avLst/>
          </a:prstGeom>
          <a:ln w="38100" cap="rnd">
            <a:solidFill>
              <a:srgbClr val="315E4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30" name="Freeform 30"/>
          <p:cNvSpPr/>
          <p:nvPr/>
        </p:nvSpPr>
        <p:spPr>
          <a:xfrm>
            <a:off x="2514225" y="6463732"/>
            <a:ext cx="816893" cy="766859"/>
          </a:xfrm>
          <a:custGeom>
            <a:avLst/>
            <a:gdLst/>
            <a:ahLst/>
            <a:cxnLst/>
            <a:rect l="l" t="t" r="r" b="b"/>
            <a:pathLst>
              <a:path w="816893" h="766859">
                <a:moveTo>
                  <a:pt x="0" y="0"/>
                </a:moveTo>
                <a:lnTo>
                  <a:pt x="816893" y="0"/>
                </a:lnTo>
                <a:lnTo>
                  <a:pt x="816893" y="766859"/>
                </a:lnTo>
                <a:lnTo>
                  <a:pt x="0" y="7668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TextBox 35"/>
          <p:cNvSpPr txBox="1"/>
          <p:nvPr/>
        </p:nvSpPr>
        <p:spPr>
          <a:xfrm>
            <a:off x="1940887" y="8312054"/>
            <a:ext cx="2060473" cy="87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36"/>
              </a:lnSpc>
              <a:spcBef>
                <a:spcPct val="0"/>
              </a:spcBef>
            </a:pPr>
            <a:r>
              <a:rPr lang="fr-FR" dirty="0"/>
              <a:t>La préparation et la mise en place des élections</a:t>
            </a:r>
            <a:endParaRPr lang="en-US" sz="1825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17928" y="4686307"/>
            <a:ext cx="247065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336"/>
              </a:lnSpc>
              <a:spcBef>
                <a:spcPct val="0"/>
              </a:spcBef>
            </a:pPr>
            <a:r>
              <a:rPr lang="fr-FR" dirty="0"/>
              <a:t>La surveillance des opérations électorales </a:t>
            </a:r>
            <a:endParaRPr lang="en-US" sz="1825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076147" y="8289817"/>
            <a:ext cx="2060473" cy="57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36"/>
              </a:lnSpc>
              <a:spcBef>
                <a:spcPct val="0"/>
              </a:spcBef>
            </a:pPr>
            <a:r>
              <a:rPr lang="fr-FR" dirty="0"/>
              <a:t>La certification des résultats </a:t>
            </a:r>
            <a:endParaRPr lang="en-US" sz="1825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777274" y="4684796"/>
            <a:ext cx="2641389" cy="28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36"/>
              </a:lnSpc>
              <a:spcBef>
                <a:spcPct val="0"/>
              </a:spcBef>
            </a:pPr>
            <a:r>
              <a:rPr lang="fr-FR" dirty="0"/>
              <a:t>La médiation en cas de litige </a:t>
            </a:r>
            <a:endParaRPr lang="en-US" sz="1825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171711" y="8326677"/>
            <a:ext cx="2060473" cy="57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36"/>
              </a:lnSpc>
              <a:spcBef>
                <a:spcPct val="0"/>
              </a:spcBef>
            </a:pPr>
            <a:r>
              <a:rPr lang="fr-FR" dirty="0"/>
              <a:t>La sensibilisation des électeurs</a:t>
            </a:r>
            <a:endParaRPr lang="en-US" sz="1825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200835" y="4723166"/>
            <a:ext cx="2060473" cy="57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36"/>
              </a:lnSpc>
              <a:spcBef>
                <a:spcPct val="0"/>
              </a:spcBef>
            </a:pPr>
            <a:r>
              <a:rPr lang="fr-FR" dirty="0"/>
              <a:t>La formation et assistance technique</a:t>
            </a:r>
            <a:endParaRPr lang="en-US" sz="1825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4277125" y="8312054"/>
            <a:ext cx="2060473" cy="87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36"/>
              </a:lnSpc>
              <a:spcBef>
                <a:spcPct val="0"/>
              </a:spcBef>
            </a:pPr>
            <a:r>
              <a:rPr lang="fr-FR" dirty="0"/>
              <a:t>La supervision du vote et du dépouillement </a:t>
            </a:r>
            <a:endParaRPr lang="en-US" sz="1825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345090" y="2377576"/>
            <a:ext cx="898208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01"/>
              </a:lnSpc>
            </a:pPr>
            <a:r>
              <a:rPr lang="fr-FR" sz="2200" dirty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Organisme officiel chargé de la gestion, de la supervision et de l’organisation des élections sur l’ensemble du territoire </a:t>
            </a:r>
            <a:r>
              <a:rPr lang="fr-FR" sz="2200" dirty="0" smtClean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malgache.</a:t>
            </a:r>
            <a:endParaRPr lang="en-US" sz="2200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3" name="Freeform 5"/>
          <p:cNvSpPr/>
          <p:nvPr/>
        </p:nvSpPr>
        <p:spPr>
          <a:xfrm>
            <a:off x="4436634" y="6421403"/>
            <a:ext cx="1033238" cy="826591"/>
          </a:xfrm>
          <a:custGeom>
            <a:avLst/>
            <a:gdLst/>
            <a:ahLst/>
            <a:cxnLst/>
            <a:rect l="l" t="t" r="r" b="b"/>
            <a:pathLst>
              <a:path w="1033238" h="826591">
                <a:moveTo>
                  <a:pt x="0" y="0"/>
                </a:moveTo>
                <a:lnTo>
                  <a:pt x="1033238" y="0"/>
                </a:lnTo>
                <a:lnTo>
                  <a:pt x="1033238" y="826591"/>
                </a:lnTo>
                <a:lnTo>
                  <a:pt x="0" y="82659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36"/>
          <p:cNvSpPr/>
          <p:nvPr/>
        </p:nvSpPr>
        <p:spPr>
          <a:xfrm>
            <a:off x="10725620" y="6491156"/>
            <a:ext cx="851137" cy="632123"/>
          </a:xfrm>
          <a:custGeom>
            <a:avLst/>
            <a:gdLst/>
            <a:ahLst/>
            <a:cxnLst/>
            <a:rect l="l" t="t" r="r" b="b"/>
            <a:pathLst>
              <a:path w="851137" h="812449">
                <a:moveTo>
                  <a:pt x="0" y="0"/>
                </a:moveTo>
                <a:lnTo>
                  <a:pt x="851137" y="0"/>
                </a:lnTo>
                <a:lnTo>
                  <a:pt x="851137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71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45" name="image2.jpeg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028759" y="1190952"/>
            <a:ext cx="6351842" cy="2052882"/>
          </a:xfrm>
          <a:prstGeom prst="rect">
            <a:avLst/>
          </a:prstGeom>
        </p:spPr>
      </p:pic>
      <p:cxnSp>
        <p:nvCxnSpPr>
          <p:cNvPr id="47" name="Connecteur droit 46"/>
          <p:cNvCxnSpPr/>
          <p:nvPr/>
        </p:nvCxnSpPr>
        <p:spPr>
          <a:xfrm>
            <a:off x="8207959" y="2201337"/>
            <a:ext cx="84195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6"/>
          <p:cNvSpPr txBox="1"/>
          <p:nvPr/>
        </p:nvSpPr>
        <p:spPr>
          <a:xfrm>
            <a:off x="1249408" y="3806742"/>
            <a:ext cx="15789182" cy="553998"/>
          </a:xfrm>
          <a:prstGeom prst="rect">
            <a:avLst/>
          </a:prstGeom>
          <a:solidFill>
            <a:srgbClr val="366E3B"/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spc="600" dirty="0" smtClean="0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MISSIONS</a:t>
            </a:r>
            <a:endParaRPr lang="en-US" sz="3600" b="1" spc="600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9" name="Freeform 21"/>
          <p:cNvSpPr/>
          <p:nvPr/>
        </p:nvSpPr>
        <p:spPr>
          <a:xfrm>
            <a:off x="8757322" y="6303156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5" y="0"/>
                </a:lnTo>
                <a:lnTo>
                  <a:pt x="789575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="" xmlns:asvg="http://schemas.microsoft.com/office/drawing/2016/SVG/main" r:embed="rId7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1" name="Ellipse 50"/>
          <p:cNvSpPr/>
          <p:nvPr/>
        </p:nvSpPr>
        <p:spPr>
          <a:xfrm>
            <a:off x="6420765" y="6144034"/>
            <a:ext cx="1214682" cy="1225094"/>
          </a:xfrm>
          <a:prstGeom prst="ellipse">
            <a:avLst/>
          </a:prstGeom>
          <a:solidFill>
            <a:srgbClr val="366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reeform 26"/>
          <p:cNvSpPr/>
          <p:nvPr/>
        </p:nvSpPr>
        <p:spPr>
          <a:xfrm>
            <a:off x="6658896" y="6383526"/>
            <a:ext cx="780059" cy="947091"/>
          </a:xfrm>
          <a:custGeom>
            <a:avLst/>
            <a:gdLst/>
            <a:ahLst/>
            <a:cxnLst/>
            <a:rect l="l" t="t" r="r" b="b"/>
            <a:pathLst>
              <a:path w="780059" h="947091">
                <a:moveTo>
                  <a:pt x="0" y="0"/>
                </a:moveTo>
                <a:lnTo>
                  <a:pt x="780059" y="0"/>
                </a:lnTo>
                <a:lnTo>
                  <a:pt x="780059" y="947091"/>
                </a:lnTo>
                <a:lnTo>
                  <a:pt x="0" y="947091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=""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41"/>
          <p:cNvSpPr/>
          <p:nvPr/>
        </p:nvSpPr>
        <p:spPr>
          <a:xfrm>
            <a:off x="12876560" y="6383526"/>
            <a:ext cx="800631" cy="812449"/>
          </a:xfrm>
          <a:custGeom>
            <a:avLst/>
            <a:gdLst/>
            <a:ahLst/>
            <a:cxnLst/>
            <a:rect l="l" t="t" r="r" b="b"/>
            <a:pathLst>
              <a:path w="800631" h="812449">
                <a:moveTo>
                  <a:pt x="0" y="0"/>
                </a:moveTo>
                <a:lnTo>
                  <a:pt x="800631" y="0"/>
                </a:lnTo>
                <a:lnTo>
                  <a:pt x="800631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="" xmlns:asvg="http://schemas.microsoft.com/office/drawing/2016/SVG/main" r:embed="rId81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Freeform 25"/>
          <p:cNvSpPr/>
          <p:nvPr/>
        </p:nvSpPr>
        <p:spPr>
          <a:xfrm>
            <a:off x="14912026" y="6386375"/>
            <a:ext cx="841683" cy="841683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2" y="0"/>
                </a:lnTo>
                <a:lnTo>
                  <a:pt x="841682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54" name="Group 4"/>
          <p:cNvGrpSpPr/>
          <p:nvPr/>
        </p:nvGrpSpPr>
        <p:grpSpPr>
          <a:xfrm>
            <a:off x="-4805225" y="2999123"/>
            <a:ext cx="5578401" cy="5578401"/>
            <a:chOff x="0" y="0"/>
            <a:chExt cx="812800" cy="812800"/>
          </a:xfrm>
        </p:grpSpPr>
        <p:sp>
          <p:nvSpPr>
            <p:cNvPr id="5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315E41"/>
              </a:solidFill>
              <a:prstDash val="solid"/>
              <a:miter/>
            </a:ln>
          </p:spPr>
        </p:sp>
        <p:sp>
          <p:nvSpPr>
            <p:cNvPr id="5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4"/>
          <p:cNvGrpSpPr/>
          <p:nvPr/>
        </p:nvGrpSpPr>
        <p:grpSpPr>
          <a:xfrm>
            <a:off x="17398563" y="2868379"/>
            <a:ext cx="5578401" cy="5578401"/>
            <a:chOff x="0" y="0"/>
            <a:chExt cx="812800" cy="812800"/>
          </a:xfrm>
        </p:grpSpPr>
        <p:sp>
          <p:nvSpPr>
            <p:cNvPr id="58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315E41"/>
              </a:solidFill>
              <a:prstDash val="solid"/>
              <a:miter/>
            </a:ln>
          </p:spPr>
        </p:sp>
        <p:sp>
          <p:nvSpPr>
            <p:cNvPr id="59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14030" y="2439736"/>
            <a:ext cx="11374566" cy="5577516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315E4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16109" y="2858259"/>
            <a:ext cx="12970408" cy="4570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99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Présentation</a:t>
            </a:r>
            <a:r>
              <a:rPr lang="en-US" sz="99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et </a:t>
            </a:r>
            <a:r>
              <a:rPr lang="en-US" sz="99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réalisation</a:t>
            </a:r>
            <a:r>
              <a:rPr lang="en-US" sz="99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ctr">
              <a:spcBef>
                <a:spcPct val="0"/>
              </a:spcBef>
            </a:pPr>
            <a:r>
              <a:rPr lang="en-US" sz="99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du </a:t>
            </a:r>
            <a:r>
              <a:rPr lang="en-US" sz="9900" b="1" dirty="0" err="1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projet</a:t>
            </a:r>
            <a:endParaRPr lang="en-US" sz="99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576320"/>
            <a:ext cx="19230221" cy="11792286"/>
            <a:chOff x="0" y="0"/>
            <a:chExt cx="994103" cy="609600"/>
          </a:xfrm>
        </p:grpSpPr>
        <p:sp>
          <p:nvSpPr>
            <p:cNvPr id="3" name="Freeform 3"/>
            <p:cNvSpPr/>
            <p:nvPr/>
          </p:nvSpPr>
          <p:spPr>
            <a:xfrm>
              <a:off x="9781" y="0"/>
              <a:ext cx="974540" cy="609600"/>
            </a:xfrm>
            <a:custGeom>
              <a:avLst/>
              <a:gdLst/>
              <a:ahLst/>
              <a:cxnLst/>
              <a:rect l="l" t="t" r="r" b="b"/>
              <a:pathLst>
                <a:path w="974540" h="609600">
                  <a:moveTo>
                    <a:pt x="233678" y="0"/>
                  </a:moveTo>
                  <a:lnTo>
                    <a:pt x="944063" y="0"/>
                  </a:lnTo>
                  <a:cubicBezTo>
                    <a:pt x="953390" y="0"/>
                    <a:pt x="962149" y="4484"/>
                    <a:pt x="967602" y="12051"/>
                  </a:cubicBezTo>
                  <a:cubicBezTo>
                    <a:pt x="973056" y="19617"/>
                    <a:pt x="974540" y="29344"/>
                    <a:pt x="971591" y="38193"/>
                  </a:cubicBezTo>
                  <a:lnTo>
                    <a:pt x="793853" y="571407"/>
                  </a:lnTo>
                  <a:cubicBezTo>
                    <a:pt x="786250" y="594215"/>
                    <a:pt x="764905" y="609600"/>
                    <a:pt x="740863" y="609600"/>
                  </a:cubicBezTo>
                  <a:lnTo>
                    <a:pt x="30478" y="609600"/>
                  </a:lnTo>
                  <a:cubicBezTo>
                    <a:pt x="21151" y="609600"/>
                    <a:pt x="12392" y="605116"/>
                    <a:pt x="6938" y="597549"/>
                  </a:cubicBezTo>
                  <a:cubicBezTo>
                    <a:pt x="1484" y="589983"/>
                    <a:pt x="0" y="580256"/>
                    <a:pt x="2950" y="571407"/>
                  </a:cubicBezTo>
                  <a:lnTo>
                    <a:pt x="180688" y="38193"/>
                  </a:lnTo>
                  <a:cubicBezTo>
                    <a:pt x="188291" y="15385"/>
                    <a:pt x="209636" y="0"/>
                    <a:pt x="2336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790903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36847" y="-752643"/>
            <a:ext cx="17613926" cy="11792286"/>
            <a:chOff x="0" y="0"/>
            <a:chExt cx="910549" cy="609600"/>
          </a:xfrm>
        </p:grpSpPr>
        <p:sp>
          <p:nvSpPr>
            <p:cNvPr id="6" name="Freeform 6"/>
            <p:cNvSpPr/>
            <p:nvPr/>
          </p:nvSpPr>
          <p:spPr>
            <a:xfrm>
              <a:off x="10679" y="0"/>
              <a:ext cx="889191" cy="609600"/>
            </a:xfrm>
            <a:custGeom>
              <a:avLst/>
              <a:gdLst/>
              <a:ahLst/>
              <a:cxnLst/>
              <a:rect l="l" t="t" r="r" b="b"/>
              <a:pathLst>
                <a:path w="889191" h="609600">
                  <a:moveTo>
                    <a:pt x="236474" y="0"/>
                  </a:moveTo>
                  <a:lnTo>
                    <a:pt x="855916" y="0"/>
                  </a:lnTo>
                  <a:cubicBezTo>
                    <a:pt x="866100" y="0"/>
                    <a:pt x="875662" y="4895"/>
                    <a:pt x="881616" y="13156"/>
                  </a:cubicBezTo>
                  <a:cubicBezTo>
                    <a:pt x="887571" y="21417"/>
                    <a:pt x="889191" y="32037"/>
                    <a:pt x="885970" y="41698"/>
                  </a:cubicBezTo>
                  <a:lnTo>
                    <a:pt x="710569" y="567902"/>
                  </a:lnTo>
                  <a:cubicBezTo>
                    <a:pt x="702268" y="592804"/>
                    <a:pt x="678965" y="609600"/>
                    <a:pt x="652716" y="609600"/>
                  </a:cubicBezTo>
                  <a:lnTo>
                    <a:pt x="33274" y="609600"/>
                  </a:lnTo>
                  <a:cubicBezTo>
                    <a:pt x="23091" y="609600"/>
                    <a:pt x="13529" y="604705"/>
                    <a:pt x="7574" y="596444"/>
                  </a:cubicBezTo>
                  <a:cubicBezTo>
                    <a:pt x="1620" y="588183"/>
                    <a:pt x="0" y="577563"/>
                    <a:pt x="3220" y="567902"/>
                  </a:cubicBezTo>
                  <a:lnTo>
                    <a:pt x="178622" y="41698"/>
                  </a:lnTo>
                  <a:cubicBezTo>
                    <a:pt x="186922" y="16796"/>
                    <a:pt x="210226" y="0"/>
                    <a:pt x="2364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707349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65146" y="7639917"/>
            <a:ext cx="2754346" cy="4131519"/>
            <a:chOff x="0" y="0"/>
            <a:chExt cx="40640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26878" y="-2018075"/>
            <a:ext cx="3201935" cy="4802903"/>
            <a:chOff x="0" y="0"/>
            <a:chExt cx="4064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FD255">
                    <a:alpha val="100000"/>
                  </a:srgbClr>
                </a:gs>
                <a:gs pos="100000">
                  <a:srgbClr val="D8FF72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101972" y="8908926"/>
            <a:ext cx="9651315" cy="698749"/>
            <a:chOff x="0" y="0"/>
            <a:chExt cx="2541910" cy="1840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41910" cy="184033"/>
            </a:xfrm>
            <a:custGeom>
              <a:avLst/>
              <a:gdLst/>
              <a:ahLst/>
              <a:cxnLst/>
              <a:rect l="l" t="t" r="r" b="b"/>
              <a:pathLst>
                <a:path w="2541910" h="184033">
                  <a:moveTo>
                    <a:pt x="80216" y="0"/>
                  </a:moveTo>
                  <a:lnTo>
                    <a:pt x="2461694" y="0"/>
                  </a:lnTo>
                  <a:cubicBezTo>
                    <a:pt x="2505996" y="0"/>
                    <a:pt x="2541910" y="35914"/>
                    <a:pt x="2541910" y="80216"/>
                  </a:cubicBezTo>
                  <a:lnTo>
                    <a:pt x="2541910" y="103816"/>
                  </a:lnTo>
                  <a:cubicBezTo>
                    <a:pt x="2541910" y="148119"/>
                    <a:pt x="2505996" y="184033"/>
                    <a:pt x="2461694" y="184033"/>
                  </a:cubicBezTo>
                  <a:lnTo>
                    <a:pt x="80216" y="184033"/>
                  </a:lnTo>
                  <a:cubicBezTo>
                    <a:pt x="35914" y="184033"/>
                    <a:pt x="0" y="148119"/>
                    <a:pt x="0" y="103816"/>
                  </a:cubicBezTo>
                  <a:lnTo>
                    <a:pt x="0" y="80216"/>
                  </a:lnTo>
                  <a:cubicBezTo>
                    <a:pt x="0" y="35914"/>
                    <a:pt x="35914" y="0"/>
                    <a:pt x="802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4E55">
                    <a:alpha val="100000"/>
                  </a:srgbClr>
                </a:gs>
                <a:gs pos="100000">
                  <a:srgbClr val="022A2E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541910" cy="222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87155" y="9111947"/>
            <a:ext cx="292706" cy="29270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39786" y="9083372"/>
            <a:ext cx="292706" cy="29270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390676" y="1128434"/>
            <a:ext cx="5572653" cy="8129866"/>
          </a:xfrm>
          <a:custGeom>
            <a:avLst/>
            <a:gdLst/>
            <a:ahLst/>
            <a:cxnLst/>
            <a:rect l="l" t="t" r="r" b="b"/>
            <a:pathLst>
              <a:path w="5572653" h="8129866">
                <a:moveTo>
                  <a:pt x="0" y="0"/>
                </a:moveTo>
                <a:lnTo>
                  <a:pt x="5572654" y="0"/>
                </a:lnTo>
                <a:lnTo>
                  <a:pt x="5572654" y="8129866"/>
                </a:lnTo>
                <a:lnTo>
                  <a:pt x="0" y="8129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6224381" y="9020885"/>
            <a:ext cx="8224139" cy="403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</a:pPr>
            <a:r>
              <a:rPr lang="fr-FR" sz="2398" dirty="0" smtClean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Moderniser </a:t>
            </a:r>
            <a:r>
              <a:rPr lang="fr-FR" sz="2398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la version actuelle de </a:t>
            </a:r>
            <a:r>
              <a:rPr lang="fr-FR" sz="2398" dirty="0" smtClean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l’application</a:t>
            </a:r>
            <a:endParaRPr lang="en-US" sz="2398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315201" y="1162050"/>
            <a:ext cx="994410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929"/>
              </a:lnSpc>
            </a:pPr>
            <a:r>
              <a:rPr lang="en-US" sz="6999" b="1" i="1" dirty="0" err="1" smtClean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Analyse</a:t>
            </a:r>
            <a:r>
              <a:rPr lang="en-US" sz="6999" b="1" i="1" dirty="0" smtClean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de </a:t>
            </a:r>
            <a:r>
              <a:rPr lang="en-US" sz="6999" b="1" i="1" dirty="0" err="1" smtClean="0">
                <a:solidFill>
                  <a:srgbClr val="02303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l’existant</a:t>
            </a:r>
            <a:endParaRPr lang="en-US" sz="6999" b="1" i="1" dirty="0">
              <a:solidFill>
                <a:srgbClr val="023034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036570" y="3062899"/>
            <a:ext cx="9222730" cy="87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fr-FR" sz="2499" dirty="0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fr-FR" sz="2499" dirty="0" smtClean="0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xistence de plusieurs </a:t>
            </a:r>
            <a:r>
              <a:rPr lang="fr-FR" sz="2499" dirty="0">
                <a:solidFill>
                  <a:srgbClr val="023034"/>
                </a:solidFill>
                <a:latin typeface="Poppins"/>
                <a:ea typeface="Poppins"/>
                <a:cs typeface="Poppins"/>
                <a:sym typeface="Poppins"/>
              </a:rPr>
              <a:t>systèmes indépendants pour gérer les opérations électorales</a:t>
            </a:r>
            <a:endParaRPr lang="en-US" sz="2499" dirty="0">
              <a:solidFill>
                <a:srgbClr val="0230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6109699" y="4576290"/>
            <a:ext cx="4534111" cy="3699633"/>
            <a:chOff x="6109699" y="4578563"/>
            <a:chExt cx="4534111" cy="3945787"/>
          </a:xfrm>
        </p:grpSpPr>
        <p:grpSp>
          <p:nvGrpSpPr>
            <p:cNvPr id="23" name="Group 23"/>
            <p:cNvGrpSpPr/>
            <p:nvPr/>
          </p:nvGrpSpPr>
          <p:grpSpPr>
            <a:xfrm>
              <a:off x="6374242" y="4708437"/>
              <a:ext cx="4269568" cy="3815913"/>
              <a:chOff x="-1480" y="-38100"/>
              <a:chExt cx="1124495" cy="10050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1480" y="50280"/>
                <a:ext cx="1123015" cy="916634"/>
              </a:xfrm>
              <a:custGeom>
                <a:avLst/>
                <a:gdLst/>
                <a:ahLst/>
                <a:cxnLst/>
                <a:rect l="l" t="t" r="r" b="b"/>
                <a:pathLst>
                  <a:path w="1123015" h="948058">
                    <a:moveTo>
                      <a:pt x="63548" y="0"/>
                    </a:moveTo>
                    <a:lnTo>
                      <a:pt x="1059467" y="0"/>
                    </a:lnTo>
                    <a:cubicBezTo>
                      <a:pt x="1094564" y="0"/>
                      <a:pt x="1123015" y="28452"/>
                      <a:pt x="1123015" y="63548"/>
                    </a:cubicBezTo>
                    <a:lnTo>
                      <a:pt x="1123015" y="884510"/>
                    </a:lnTo>
                    <a:cubicBezTo>
                      <a:pt x="1123015" y="901364"/>
                      <a:pt x="1116320" y="917528"/>
                      <a:pt x="1104403" y="929445"/>
                    </a:cubicBezTo>
                    <a:cubicBezTo>
                      <a:pt x="1092485" y="941363"/>
                      <a:pt x="1076321" y="948058"/>
                      <a:pt x="1059467" y="948058"/>
                    </a:cubicBezTo>
                    <a:lnTo>
                      <a:pt x="63548" y="948058"/>
                    </a:lnTo>
                    <a:cubicBezTo>
                      <a:pt x="28452" y="948058"/>
                      <a:pt x="0" y="919607"/>
                      <a:pt x="0" y="884510"/>
                    </a:cubicBezTo>
                    <a:lnTo>
                      <a:pt x="0" y="63548"/>
                    </a:lnTo>
                    <a:cubicBezTo>
                      <a:pt x="0" y="28452"/>
                      <a:pt x="28452" y="0"/>
                      <a:pt x="63548" y="0"/>
                    </a:cubicBezTo>
                    <a:close/>
                  </a:path>
                </a:pathLst>
              </a:custGeom>
              <a:solidFill>
                <a:srgbClr val="36846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123015" cy="9861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6109699" y="4578563"/>
              <a:ext cx="777715" cy="932168"/>
              <a:chOff x="-5877" y="38100"/>
              <a:chExt cx="812800" cy="97422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-5877" y="19952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6771476" y="5312709"/>
              <a:ext cx="3483040" cy="3063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fr-FR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Plusieurs applications pour </a:t>
              </a:r>
            </a:p>
            <a:p>
              <a:pPr marL="342900" indent="-342900" algn="just">
                <a:lnSpc>
                  <a:spcPts val="2800"/>
                </a:lnSpc>
                <a:buFont typeface="Wingdings" panose="05000000000000000000" pitchFamily="2" charset="2"/>
                <a:buChar char="q"/>
              </a:pPr>
              <a:r>
                <a:rPr lang="fr-FR" sz="2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fr-FR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</a:t>
              </a:r>
              <a:r>
                <a:rPr lang="fr-FR" sz="2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gestion des électeurs et </a:t>
              </a:r>
              <a:r>
                <a:rPr lang="fr-FR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 candidats</a:t>
              </a:r>
            </a:p>
            <a:p>
              <a:pPr marL="342900" indent="-342900" algn="just">
                <a:lnSpc>
                  <a:spcPts val="2800"/>
                </a:lnSpc>
                <a:buFont typeface="Wingdings" panose="05000000000000000000" pitchFamily="2" charset="2"/>
                <a:buChar char="q"/>
              </a:pPr>
              <a:endParaRPr lang="fr-FR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42900" indent="-342900">
                <a:lnSpc>
                  <a:spcPts val="2800"/>
                </a:lnSpc>
                <a:buFont typeface="Wingdings" panose="05000000000000000000" pitchFamily="2" charset="2"/>
                <a:buChar char="q"/>
              </a:pPr>
              <a:r>
                <a:rPr lang="fr-FR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 gestion des </a:t>
              </a:r>
              <a:r>
                <a:rPr lang="fr-FR" sz="2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résultats </a:t>
              </a:r>
              <a:endParaRPr lang="fr-FR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42900" indent="-342900">
                <a:lnSpc>
                  <a:spcPts val="2800"/>
                </a:lnSpc>
                <a:buFont typeface="Wingdings" panose="05000000000000000000" pitchFamily="2" charset="2"/>
                <a:buChar char="q"/>
              </a:pPr>
              <a:endParaRPr lang="fr-FR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42900" indent="-342900">
                <a:lnSpc>
                  <a:spcPts val="2800"/>
                </a:lnSpc>
                <a:buFont typeface="Wingdings" panose="05000000000000000000" pitchFamily="2" charset="2"/>
                <a:buChar char="q"/>
              </a:pPr>
              <a:r>
                <a:rPr lang="fr-FR" sz="2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fr-FR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</a:t>
              </a:r>
              <a:r>
                <a:rPr lang="fr-FR" sz="2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collecte des résultats selon le type de </a:t>
              </a:r>
              <a:r>
                <a:rPr lang="fr-FR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scrutin</a:t>
              </a: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11607201" y="4578563"/>
            <a:ext cx="4687087" cy="3895406"/>
            <a:chOff x="11607201" y="4578563"/>
            <a:chExt cx="4687087" cy="3895406"/>
          </a:xfrm>
        </p:grpSpPr>
        <p:grpSp>
          <p:nvGrpSpPr>
            <p:cNvPr id="26" name="Group 26"/>
            <p:cNvGrpSpPr/>
            <p:nvPr/>
          </p:nvGrpSpPr>
          <p:grpSpPr>
            <a:xfrm>
              <a:off x="12013249" y="4729649"/>
              <a:ext cx="4281039" cy="3744320"/>
              <a:chOff x="0" y="-38100"/>
              <a:chExt cx="1127516" cy="98615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4501" y="161604"/>
                <a:ext cx="1123015" cy="600715"/>
              </a:xfrm>
              <a:custGeom>
                <a:avLst/>
                <a:gdLst/>
                <a:ahLst/>
                <a:cxnLst/>
                <a:rect l="l" t="t" r="r" b="b"/>
                <a:pathLst>
                  <a:path w="1123015" h="948058">
                    <a:moveTo>
                      <a:pt x="63548" y="0"/>
                    </a:moveTo>
                    <a:lnTo>
                      <a:pt x="1059467" y="0"/>
                    </a:lnTo>
                    <a:cubicBezTo>
                      <a:pt x="1094564" y="0"/>
                      <a:pt x="1123015" y="28452"/>
                      <a:pt x="1123015" y="63548"/>
                    </a:cubicBezTo>
                    <a:lnTo>
                      <a:pt x="1123015" y="884510"/>
                    </a:lnTo>
                    <a:cubicBezTo>
                      <a:pt x="1123015" y="901364"/>
                      <a:pt x="1116320" y="917528"/>
                      <a:pt x="1104403" y="929445"/>
                    </a:cubicBezTo>
                    <a:cubicBezTo>
                      <a:pt x="1092485" y="941363"/>
                      <a:pt x="1076321" y="948058"/>
                      <a:pt x="1059467" y="948058"/>
                    </a:cubicBezTo>
                    <a:lnTo>
                      <a:pt x="63548" y="948058"/>
                    </a:lnTo>
                    <a:cubicBezTo>
                      <a:pt x="28452" y="948058"/>
                      <a:pt x="0" y="919607"/>
                      <a:pt x="0" y="884510"/>
                    </a:cubicBezTo>
                    <a:lnTo>
                      <a:pt x="0" y="63548"/>
                    </a:lnTo>
                    <a:cubicBezTo>
                      <a:pt x="0" y="28452"/>
                      <a:pt x="28452" y="0"/>
                      <a:pt x="63548" y="0"/>
                    </a:cubicBezTo>
                    <a:close/>
                  </a:path>
                </a:pathLst>
              </a:custGeom>
              <a:solidFill>
                <a:srgbClr val="36846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123015" cy="9861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1607201" y="4578563"/>
              <a:ext cx="777715" cy="1354851"/>
              <a:chOff x="17862" y="38100"/>
              <a:chExt cx="812800" cy="141597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7862" y="641273"/>
                <a:ext cx="812800" cy="81280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2428184" y="6024831"/>
              <a:ext cx="3483040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fr-FR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Unifier </a:t>
              </a:r>
              <a:r>
                <a:rPr lang="fr-FR" sz="2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les processus de gestion des résultats indépendamment du type de </a:t>
              </a:r>
              <a:r>
                <a:rPr lang="fr-FR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scrutin.</a:t>
              </a:r>
              <a:endPara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2" name="Flèche droite à entaille 41"/>
          <p:cNvSpPr/>
          <p:nvPr/>
        </p:nvSpPr>
        <p:spPr>
          <a:xfrm>
            <a:off x="10805054" y="6252377"/>
            <a:ext cx="1093162" cy="801100"/>
          </a:xfrm>
          <a:prstGeom prst="notchedRightArrow">
            <a:avLst/>
          </a:prstGeom>
          <a:solidFill>
            <a:srgbClr val="396F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714</Words>
  <Application>Microsoft Office PowerPoint</Application>
  <PresentationFormat>Personnalisé</PresentationFormat>
  <Paragraphs>149</Paragraphs>
  <Slides>26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22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49" baseType="lpstr">
      <vt:lpstr>Bebas Neue Cyrillic</vt:lpstr>
      <vt:lpstr>Poppins</vt:lpstr>
      <vt:lpstr>Open Sauce Bold</vt:lpstr>
      <vt:lpstr>Arial</vt:lpstr>
      <vt:lpstr>Cooper Black</vt:lpstr>
      <vt:lpstr>Montserrat Bold Italics</vt:lpstr>
      <vt:lpstr>Montserrat Classic</vt:lpstr>
      <vt:lpstr>Calibri</vt:lpstr>
      <vt:lpstr>Inter Bold</vt:lpstr>
      <vt:lpstr>Inter</vt:lpstr>
      <vt:lpstr>Caladea Bold</vt:lpstr>
      <vt:lpstr>Arial Rounded MT Bold</vt:lpstr>
      <vt:lpstr>Montserrat</vt:lpstr>
      <vt:lpstr>League Spartan</vt:lpstr>
      <vt:lpstr>Open Sauce</vt:lpstr>
      <vt:lpstr>Wingdings</vt:lpstr>
      <vt:lpstr>Segoe UI Black</vt:lpstr>
      <vt:lpstr>Montserrat Classic Bold</vt:lpstr>
      <vt:lpstr>Poppins Bold</vt:lpstr>
      <vt:lpstr>Hero</vt:lpstr>
      <vt:lpstr>Montserrat Ultra-Bold</vt:lpstr>
      <vt:lpstr>DM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Simple  Professional Business Project Presentation</dc:title>
  <cp:lastModifiedBy>WINDOWS 10</cp:lastModifiedBy>
  <cp:revision>83</cp:revision>
  <dcterms:created xsi:type="dcterms:W3CDTF">2006-08-16T00:00:00Z</dcterms:created>
  <dcterms:modified xsi:type="dcterms:W3CDTF">2024-11-27T06:56:37Z</dcterms:modified>
  <dc:identifier>DAGXjU_y7VY</dc:identifier>
</cp:coreProperties>
</file>